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6858000" cy="9144000"/>
  <p:embeddedFontLst>
    <p:embeddedFont>
      <p:font typeface="Alfa Slab One" panose="020B0604020202020204" charset="0"/>
      <p:regular r:id="rId16"/>
    </p:embeddedFont>
    <p:embeddedFont>
      <p:font typeface="Proxima Nova" panose="020B0604020202020204" charset="0"/>
      <p:regular r:id="rId17"/>
      <p:bold r:id="rId18"/>
      <p:italic r:id="rId19"/>
      <p:boldItalic r:id="rId20"/>
    </p:embeddedFont>
    <p:embeddedFont>
      <p:font typeface="Roboto" panose="02000000000000000000" pitchFamily="2"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32288" autoAdjust="0"/>
  </p:normalViewPr>
  <p:slideViewPr>
    <p:cSldViewPr snapToGrid="0">
      <p:cViewPr varScale="1">
        <p:scale>
          <a:sx n="37" d="100"/>
          <a:sy n="37" d="100"/>
        </p:scale>
        <p:origin x="2616" y="3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28b488d21dc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28b488d21dc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500" dirty="0">
                <a:solidFill>
                  <a:schemeClr val="dk1"/>
                </a:solidFill>
                <a:highlight>
                  <a:srgbClr val="FFFFFF"/>
                </a:highlight>
                <a:latin typeface="Roboto"/>
                <a:ea typeface="Roboto"/>
                <a:cs typeface="Roboto"/>
                <a:sym typeface="Roboto"/>
              </a:rPr>
              <a:t>Different funders and stakeholders may have different expectations and preferences for your communications. </a:t>
            </a:r>
            <a:endParaRPr sz="1500" dirty="0">
              <a:solidFill>
                <a:schemeClr val="dk1"/>
              </a:solidFill>
              <a:highlight>
                <a:srgbClr val="FFFFFF"/>
              </a:highlight>
              <a:latin typeface="Roboto"/>
              <a:ea typeface="Roboto"/>
              <a:cs typeface="Roboto"/>
              <a:sym typeface="Roboto"/>
            </a:endParaRPr>
          </a:p>
          <a:p>
            <a:pPr marL="0" lvl="0" indent="0" algn="l" rtl="0">
              <a:spcBef>
                <a:spcPts val="0"/>
              </a:spcBef>
              <a:spcAft>
                <a:spcPts val="0"/>
              </a:spcAft>
              <a:buNone/>
            </a:pPr>
            <a:endParaRPr sz="1500" dirty="0">
              <a:solidFill>
                <a:schemeClr val="dk1"/>
              </a:solidFill>
              <a:highlight>
                <a:srgbClr val="FFFFFF"/>
              </a:highlight>
              <a:latin typeface="Roboto"/>
              <a:ea typeface="Roboto"/>
              <a:cs typeface="Roboto"/>
              <a:sym typeface="Roboto"/>
            </a:endParaRPr>
          </a:p>
          <a:p>
            <a:pPr marL="0" lvl="0" indent="0" algn="l" rtl="0">
              <a:spcBef>
                <a:spcPts val="0"/>
              </a:spcBef>
              <a:spcAft>
                <a:spcPts val="0"/>
              </a:spcAft>
              <a:buNone/>
            </a:pPr>
            <a:r>
              <a:rPr lang="en" sz="1500" dirty="0">
                <a:solidFill>
                  <a:schemeClr val="dk1"/>
                </a:solidFill>
                <a:highlight>
                  <a:srgbClr val="FFFFFF"/>
                </a:highlight>
                <a:latin typeface="Roboto"/>
                <a:ea typeface="Roboto"/>
                <a:cs typeface="Roboto"/>
                <a:sym typeface="Roboto"/>
              </a:rPr>
              <a:t>Some may want more details, some may want more numbers, others may want more stories. Some may want more formal language, others may want more conversational tone. </a:t>
            </a:r>
            <a:endParaRPr sz="1500" dirty="0">
              <a:solidFill>
                <a:schemeClr val="dk1"/>
              </a:solidFill>
              <a:highlight>
                <a:srgbClr val="FFFFFF"/>
              </a:highlight>
              <a:latin typeface="Roboto"/>
              <a:ea typeface="Roboto"/>
              <a:cs typeface="Roboto"/>
              <a:sym typeface="Roboto"/>
            </a:endParaRPr>
          </a:p>
          <a:p>
            <a:pPr marL="0" lvl="0" indent="0" algn="l" rtl="0">
              <a:spcBef>
                <a:spcPts val="0"/>
              </a:spcBef>
              <a:spcAft>
                <a:spcPts val="0"/>
              </a:spcAft>
              <a:buNone/>
            </a:pPr>
            <a:endParaRPr sz="1500" dirty="0">
              <a:solidFill>
                <a:schemeClr val="dk1"/>
              </a:solidFill>
              <a:highlight>
                <a:srgbClr val="FFFFFF"/>
              </a:highlight>
              <a:latin typeface="Roboto"/>
              <a:ea typeface="Roboto"/>
              <a:cs typeface="Roboto"/>
              <a:sym typeface="Roboto"/>
            </a:endParaRPr>
          </a:p>
          <a:p>
            <a:pPr marL="0" lvl="0" indent="0" algn="l" rtl="0">
              <a:spcBef>
                <a:spcPts val="0"/>
              </a:spcBef>
              <a:spcAft>
                <a:spcPts val="0"/>
              </a:spcAft>
              <a:buNone/>
            </a:pPr>
            <a:r>
              <a:rPr lang="en" sz="1500" dirty="0">
                <a:solidFill>
                  <a:schemeClr val="dk1"/>
                </a:solidFill>
                <a:highlight>
                  <a:srgbClr val="FFFFFF"/>
                </a:highlight>
                <a:latin typeface="Roboto"/>
                <a:ea typeface="Roboto"/>
                <a:cs typeface="Roboto"/>
                <a:sym typeface="Roboto"/>
              </a:rPr>
              <a:t>Know your audience - remember you have to reach their hearts and minds! Hearts is emotive - minds is the numbers. To make your communications more effective, tailor your story to your audience.</a:t>
            </a:r>
            <a:endParaRPr sz="1500" dirty="0">
              <a:solidFill>
                <a:schemeClr val="dk1"/>
              </a:solidFill>
              <a:highlight>
                <a:srgbClr val="FFFFFF"/>
              </a:highlight>
              <a:latin typeface="Roboto"/>
              <a:ea typeface="Roboto"/>
              <a:cs typeface="Roboto"/>
              <a:sym typeface="Roboto"/>
            </a:endParaRPr>
          </a:p>
          <a:p>
            <a:pPr marL="0" lvl="0" indent="0" algn="l" rtl="0">
              <a:spcBef>
                <a:spcPts val="0"/>
              </a:spcBef>
              <a:spcAft>
                <a:spcPts val="0"/>
              </a:spcAft>
              <a:buNone/>
            </a:pPr>
            <a:endParaRPr sz="1500" dirty="0">
              <a:solidFill>
                <a:schemeClr val="dk1"/>
              </a:solidFill>
              <a:highlight>
                <a:srgbClr val="FFFFFF"/>
              </a:highlight>
              <a:latin typeface="Roboto"/>
              <a:ea typeface="Roboto"/>
              <a:cs typeface="Roboto"/>
              <a:sym typeface="Roboto"/>
            </a:endParaRPr>
          </a:p>
          <a:p>
            <a:pPr marL="0" lvl="0" indent="0" algn="l" rtl="0">
              <a:spcBef>
                <a:spcPts val="0"/>
              </a:spcBef>
              <a:spcAft>
                <a:spcPts val="0"/>
              </a:spcAft>
              <a:buNone/>
            </a:pPr>
            <a:r>
              <a:rPr lang="en" sz="1500" dirty="0">
                <a:solidFill>
                  <a:schemeClr val="dk1"/>
                </a:solidFill>
                <a:highlight>
                  <a:srgbClr val="FFFFFF"/>
                </a:highlight>
                <a:latin typeface="Roboto"/>
                <a:ea typeface="Roboto"/>
                <a:cs typeface="Roboto"/>
                <a:sym typeface="Roboto"/>
              </a:rPr>
              <a:t>Also think about the way you reach them! Is it an email? In person? Social media? Etc.</a:t>
            </a:r>
            <a:endParaRPr sz="1500" dirty="0">
              <a:solidFill>
                <a:schemeClr val="dk1"/>
              </a:solidFill>
              <a:highlight>
                <a:srgbClr val="FFFFFF"/>
              </a:highlight>
              <a:latin typeface="Roboto"/>
              <a:ea typeface="Roboto"/>
              <a:cs typeface="Roboto"/>
              <a:sym typeface="Roboto"/>
            </a:endParaRPr>
          </a:p>
          <a:p>
            <a:pPr marL="0" lvl="0" indent="0" algn="l" rtl="0">
              <a:spcBef>
                <a:spcPts val="0"/>
              </a:spcBef>
              <a:spcAft>
                <a:spcPts val="0"/>
              </a:spcAft>
              <a:buNone/>
            </a:pPr>
            <a:endParaRPr sz="1500" dirty="0">
              <a:solidFill>
                <a:schemeClr val="dk1"/>
              </a:solidFill>
              <a:highlight>
                <a:srgbClr val="FFFFFF"/>
              </a:highlight>
              <a:latin typeface="Roboto"/>
              <a:ea typeface="Roboto"/>
              <a:cs typeface="Roboto"/>
              <a:sym typeface="Roboto"/>
            </a:endParaRPr>
          </a:p>
          <a:p>
            <a:pPr marL="0" lvl="0" indent="0" algn="l" rtl="0">
              <a:lnSpc>
                <a:spcPct val="115000"/>
              </a:lnSpc>
              <a:spcBef>
                <a:spcPts val="0"/>
              </a:spcBef>
              <a:spcAft>
                <a:spcPts val="1200"/>
              </a:spcAft>
              <a:buClr>
                <a:schemeClr val="dk1"/>
              </a:buClr>
              <a:buSzPts val="1100"/>
              <a:buFont typeface="Arial"/>
              <a:buNone/>
            </a:pPr>
            <a:r>
              <a:rPr lang="en" sz="1800" dirty="0">
                <a:solidFill>
                  <a:srgbClr val="666666"/>
                </a:solidFill>
                <a:latin typeface="Proxima Nova"/>
                <a:ea typeface="Proxima Nova"/>
                <a:cs typeface="Proxima Nova"/>
                <a:sym typeface="Proxima Nova"/>
              </a:rPr>
              <a:t>When it comes to your stakeholders, talk about the funders key strategy areas and ensure alignment to those - Remember your job is to impress them so that they want to be on the journey with you.</a:t>
            </a:r>
            <a:endParaRPr sz="1500" dirty="0">
              <a:solidFill>
                <a:schemeClr val="dk1"/>
              </a:solidFill>
              <a:highlight>
                <a:srgbClr val="FFFFFF"/>
              </a:highlight>
              <a:latin typeface="Roboto"/>
              <a:ea typeface="Roboto"/>
              <a:cs typeface="Roboto"/>
              <a:sym typeface="Roboto"/>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28b488d21dc_1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28b488d21dc_1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rgbClr val="666666"/>
                </a:solidFill>
                <a:latin typeface="Proxima Nova"/>
                <a:ea typeface="Proxima Nova"/>
                <a:cs typeface="Proxima Nova"/>
                <a:sym typeface="Proxima Nova"/>
              </a:rPr>
              <a:t>Consider inviting your stakeholders along so they can see and feel what you and your organisation are all about and experience it first hand. </a:t>
            </a:r>
            <a:endParaRPr sz="1800" dirty="0">
              <a:solidFill>
                <a:srgbClr val="666666"/>
              </a:solidFill>
              <a:latin typeface="Proxima Nova"/>
              <a:ea typeface="Proxima Nova"/>
              <a:cs typeface="Proxima Nova"/>
              <a:sym typeface="Proxima Nova"/>
            </a:endParaRPr>
          </a:p>
          <a:p>
            <a:pPr marL="0" lvl="0" indent="0" algn="l" rtl="0">
              <a:lnSpc>
                <a:spcPct val="115000"/>
              </a:lnSpc>
              <a:spcBef>
                <a:spcPts val="0"/>
              </a:spcBef>
              <a:spcAft>
                <a:spcPts val="1200"/>
              </a:spcAft>
              <a:buClr>
                <a:schemeClr val="dk1"/>
              </a:buClr>
              <a:buSzPts val="1100"/>
              <a:buFont typeface="Arial"/>
              <a:buNone/>
            </a:pPr>
            <a:r>
              <a:rPr lang="en" sz="1800" dirty="0">
                <a:solidFill>
                  <a:srgbClr val="666666"/>
                </a:solidFill>
                <a:latin typeface="Proxima Nova"/>
                <a:ea typeface="Proxima Nova"/>
                <a:cs typeface="Proxima Nova"/>
                <a:sym typeface="Proxima Nova"/>
              </a:rPr>
              <a:t>Stakeholders become advocates for your work!</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24c6812c25e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24c6812c25e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Community Comms Collective is gives a free communications boost to community organisations so their efforts go further with lots of helpful comms resources.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Canva is a free tool for designing posters, with some great templates and graphics on hand. The pro version has access for higher quality downloads of the designs, more free templates and graphics, and is free for organisations that are registered as a Charity with NZ Charities Services, Nonprofit with tax-exemption status with the Inland Revenue or a Donee Organisation.</a:t>
            </a:r>
            <a:endParaRPr dirty="0"/>
          </a:p>
          <a:p>
            <a:pPr marL="0" lvl="0" indent="0" algn="l" rtl="0">
              <a:spcBef>
                <a:spcPts val="0"/>
              </a:spcBef>
              <a:spcAft>
                <a:spcPts val="0"/>
              </a:spcAft>
              <a:buNone/>
            </a:pPr>
            <a:r>
              <a:rPr lang="en" dirty="0"/>
              <a:t>  </a:t>
            </a:r>
            <a:endParaRPr dirty="0"/>
          </a:p>
          <a:p>
            <a:pPr marL="0" lvl="0" indent="0" algn="l" rtl="0">
              <a:spcBef>
                <a:spcPts val="0"/>
              </a:spcBef>
              <a:spcAft>
                <a:spcPts val="0"/>
              </a:spcAft>
              <a:buNone/>
            </a:pPr>
            <a:r>
              <a:rPr lang="en" dirty="0"/>
              <a:t>Wix is an easy to use website builder that has basic hosting for free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Mailchimp is an email newsletter platform that is free for sending up to 1,000 emails/month</a:t>
            </a:r>
            <a:endParaRPr dirty="0"/>
          </a:p>
          <a:p>
            <a:pPr marL="0" lvl="0" indent="0" algn="l" rtl="0">
              <a:spcBef>
                <a:spcPts val="0"/>
              </a:spcBef>
              <a:spcAft>
                <a:spcPts val="0"/>
              </a:spcAft>
              <a:buNone/>
            </a:pPr>
            <a:endParaRPr lang="en" dirty="0"/>
          </a:p>
          <a:p>
            <a:pPr marL="0" lvl="0" indent="0" algn="l" rtl="0">
              <a:spcBef>
                <a:spcPts val="0"/>
              </a:spcBef>
              <a:spcAft>
                <a:spcPts val="0"/>
              </a:spcAft>
              <a:buNone/>
            </a:pPr>
            <a:r>
              <a:rPr lang="en" dirty="0"/>
              <a:t>DigitalBoost is a completely free government-funded tool to help Kiwi businesses with instructional videos and diagnostic tools for digital communications such as social media and websites, and many other digital tools for operations. </a:t>
            </a:r>
            <a:endParaRPr dirty="0"/>
          </a:p>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24fdf106a1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24fdf106a1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Come talk to us - happy to help. Now go take some time to go tell your story to the funders here today!</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24c6812c25e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24c6812c25e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300" dirty="0">
                <a:solidFill>
                  <a:srgbClr val="666666"/>
                </a:solidFill>
                <a:latin typeface="Proxima Nova"/>
                <a:ea typeface="Proxima Nova"/>
                <a:cs typeface="Proxima Nova"/>
                <a:sym typeface="Proxima Nova"/>
              </a:rPr>
              <a:t>Lets just say I’m a Community Organisation, Registered Charitable Trust.  My Trust has this wonderful idea that it wants to set up a Community Hub, a place where our communities can come for a variety of different programmes.  Great initiative which will bring the various of sporting clubs, our community hall , te reo classes all together in one central place.  I know that this is going to require lots of conversations with different stakeholders, but firstly, I need to bring these stakeholders on the journey,  So my Trust needs to be able to tell its story, which is what we’re going to unpack today.</a:t>
            </a:r>
            <a:endParaRPr sz="1300" dirty="0">
              <a:solidFill>
                <a:srgbClr val="666666"/>
              </a:solidFill>
              <a:latin typeface="Proxima Nova"/>
              <a:ea typeface="Proxima Nova"/>
              <a:cs typeface="Proxima Nova"/>
              <a:sym typeface="Proxima Nova"/>
            </a:endParaRPr>
          </a:p>
          <a:p>
            <a:pPr marL="0" lvl="0" indent="0" algn="l" rtl="0">
              <a:spcBef>
                <a:spcPts val="1200"/>
              </a:spcBef>
              <a:spcAft>
                <a:spcPts val="0"/>
              </a:spcAft>
              <a:buClr>
                <a:schemeClr val="dk1"/>
              </a:buClr>
              <a:buSzPts val="1100"/>
              <a:buFont typeface="Arial"/>
              <a:buNone/>
            </a:pPr>
            <a:r>
              <a:rPr lang="en" sz="1350" dirty="0">
                <a:solidFill>
                  <a:srgbClr val="231F20"/>
                </a:solidFill>
                <a:highlight>
                  <a:schemeClr val="lt1"/>
                </a:highlight>
              </a:rPr>
              <a:t>Dom - When it comes to telling your story I would like you to think of the last time you were trying to explain to a friend or family member what your nonprofit does. Now, think of a time you had this same conversation, but at an event with potential donors or supporters. </a:t>
            </a:r>
            <a:endParaRPr sz="1350" dirty="0">
              <a:solidFill>
                <a:srgbClr val="231F20"/>
              </a:solidFill>
              <a:highlight>
                <a:schemeClr val="lt1"/>
              </a:highlight>
            </a:endParaRPr>
          </a:p>
          <a:p>
            <a:pPr marL="0" lvl="0" indent="0" algn="l" rtl="0">
              <a:spcBef>
                <a:spcPts val="0"/>
              </a:spcBef>
              <a:spcAft>
                <a:spcPts val="0"/>
              </a:spcAft>
              <a:buClr>
                <a:schemeClr val="dk1"/>
              </a:buClr>
              <a:buSzPts val="1100"/>
              <a:buFont typeface="Arial"/>
              <a:buNone/>
            </a:pPr>
            <a:endParaRPr sz="1350" dirty="0">
              <a:solidFill>
                <a:srgbClr val="231F20"/>
              </a:solidFill>
              <a:highlight>
                <a:schemeClr val="lt1"/>
              </a:highlight>
            </a:endParaRPr>
          </a:p>
          <a:p>
            <a:pPr marL="0" lvl="0" indent="0" algn="l" rtl="0">
              <a:spcBef>
                <a:spcPts val="0"/>
              </a:spcBef>
              <a:spcAft>
                <a:spcPts val="0"/>
              </a:spcAft>
              <a:buClr>
                <a:schemeClr val="dk1"/>
              </a:buClr>
              <a:buSzPts val="1100"/>
              <a:buFont typeface="Arial"/>
              <a:buNone/>
            </a:pPr>
            <a:r>
              <a:rPr lang="en" sz="1350" dirty="0">
                <a:solidFill>
                  <a:srgbClr val="231F20"/>
                </a:solidFill>
                <a:highlight>
                  <a:schemeClr val="lt1"/>
                </a:highlight>
              </a:rPr>
              <a:t>Did you struggle to describe your organization in a clear, compelling way for each group? Or, were your descriptions exactly the same (when speaking to very different audiences)? </a:t>
            </a:r>
            <a:endParaRPr sz="1350" dirty="0">
              <a:solidFill>
                <a:srgbClr val="231F20"/>
              </a:solidFill>
              <a:highlight>
                <a:schemeClr val="lt1"/>
              </a:highlight>
            </a:endParaRPr>
          </a:p>
          <a:p>
            <a:pPr marL="0" lvl="0" indent="0" algn="l" rtl="0">
              <a:spcBef>
                <a:spcPts val="0"/>
              </a:spcBef>
              <a:spcAft>
                <a:spcPts val="0"/>
              </a:spcAft>
              <a:buClr>
                <a:schemeClr val="dk1"/>
              </a:buClr>
              <a:buSzPts val="1100"/>
              <a:buFont typeface="Arial"/>
              <a:buNone/>
            </a:pPr>
            <a:endParaRPr sz="1350" dirty="0">
              <a:solidFill>
                <a:srgbClr val="231F20"/>
              </a:solidFill>
              <a:highlight>
                <a:schemeClr val="lt1"/>
              </a:highlight>
            </a:endParaRPr>
          </a:p>
          <a:p>
            <a:pPr marL="0" lvl="0" indent="0" algn="l" rtl="0">
              <a:spcBef>
                <a:spcPts val="0"/>
              </a:spcBef>
              <a:spcAft>
                <a:spcPts val="0"/>
              </a:spcAft>
              <a:buClr>
                <a:schemeClr val="dk1"/>
              </a:buClr>
              <a:buSzPts val="1100"/>
              <a:buFont typeface="Arial"/>
              <a:buNone/>
            </a:pPr>
            <a:r>
              <a:rPr lang="en" sz="1350" dirty="0">
                <a:solidFill>
                  <a:srgbClr val="231F20"/>
                </a:solidFill>
                <a:highlight>
                  <a:schemeClr val="lt1"/>
                </a:highlight>
              </a:rPr>
              <a:t>Would your co-workers have used language or descriptions very different from yours? </a:t>
            </a:r>
            <a:endParaRPr sz="1350" dirty="0">
              <a:solidFill>
                <a:srgbClr val="231F20"/>
              </a:solidFill>
              <a:highlight>
                <a:schemeClr val="lt1"/>
              </a:highlight>
            </a:endParaRPr>
          </a:p>
          <a:p>
            <a:pPr marL="0" lvl="0" indent="0" algn="l" rtl="0">
              <a:spcBef>
                <a:spcPts val="0"/>
              </a:spcBef>
              <a:spcAft>
                <a:spcPts val="0"/>
              </a:spcAft>
              <a:buClr>
                <a:schemeClr val="dk1"/>
              </a:buClr>
              <a:buSzPts val="1100"/>
              <a:buFont typeface="Arial"/>
              <a:buNone/>
            </a:pPr>
            <a:endParaRPr sz="1350" dirty="0">
              <a:solidFill>
                <a:srgbClr val="231F20"/>
              </a:solidFill>
              <a:highlight>
                <a:schemeClr val="lt1"/>
              </a:highlight>
            </a:endParaRPr>
          </a:p>
          <a:p>
            <a:pPr marL="0" lvl="0" indent="0" algn="l" rtl="0">
              <a:spcBef>
                <a:spcPts val="0"/>
              </a:spcBef>
              <a:spcAft>
                <a:spcPts val="0"/>
              </a:spcAft>
              <a:buClr>
                <a:schemeClr val="dk1"/>
              </a:buClr>
              <a:buSzPts val="1100"/>
              <a:buFont typeface="Arial"/>
              <a:buNone/>
            </a:pPr>
            <a:r>
              <a:rPr lang="en" sz="1350" dirty="0">
                <a:solidFill>
                  <a:srgbClr val="231F20"/>
                </a:solidFill>
                <a:highlight>
                  <a:schemeClr val="lt1"/>
                </a:highlight>
              </a:rPr>
              <a:t>Building a key message framework and socializing it across your organization can help every member of your nonprofit’s team and board feel confident that they’re positioning your nonprofit in the best light possible no matter who they’re talking to — from donors and supporters, to the media, to those who use your organization’s programs and services. </a:t>
            </a:r>
            <a:endParaRPr sz="1350" dirty="0">
              <a:solidFill>
                <a:srgbClr val="231F20"/>
              </a:solidFill>
              <a:highlight>
                <a:schemeClr val="lt1"/>
              </a:highlight>
            </a:endParaRPr>
          </a:p>
          <a:p>
            <a:pPr marL="0" lvl="0" indent="0" algn="l" rtl="0">
              <a:spcBef>
                <a:spcPts val="0"/>
              </a:spcBef>
              <a:spcAft>
                <a:spcPts val="0"/>
              </a:spcAft>
              <a:buClr>
                <a:schemeClr val="dk1"/>
              </a:buClr>
              <a:buSzPts val="1100"/>
              <a:buFont typeface="Arial"/>
              <a:buNone/>
            </a:pPr>
            <a:endParaRPr sz="1350" dirty="0">
              <a:solidFill>
                <a:schemeClr val="dk1"/>
              </a:solidFill>
              <a:highlight>
                <a:schemeClr val="lt1"/>
              </a:highlight>
            </a:endParaRPr>
          </a:p>
          <a:p>
            <a:pPr marL="0" lvl="0" indent="0" algn="l" rtl="0">
              <a:spcBef>
                <a:spcPts val="0"/>
              </a:spcBef>
              <a:spcAft>
                <a:spcPts val="0"/>
              </a:spcAft>
              <a:buClr>
                <a:schemeClr val="dk1"/>
              </a:buClr>
              <a:buSzPts val="1100"/>
              <a:buFont typeface="Arial"/>
              <a:buNone/>
            </a:pPr>
            <a:r>
              <a:rPr lang="en" sz="1350" dirty="0">
                <a:solidFill>
                  <a:schemeClr val="dk1"/>
                </a:solidFill>
                <a:highlight>
                  <a:schemeClr val="lt1"/>
                </a:highlight>
              </a:rPr>
              <a:t>Key messages are the main points you need your stakeholders to hear, understand and remember about your organization. </a:t>
            </a:r>
            <a:endParaRPr sz="1350" dirty="0">
              <a:solidFill>
                <a:schemeClr val="dk1"/>
              </a:solidFill>
              <a:highlight>
                <a:schemeClr val="lt1"/>
              </a:highlight>
            </a:endParaRPr>
          </a:p>
          <a:p>
            <a:pPr marL="0" lvl="0" indent="0" algn="l" rtl="0">
              <a:spcBef>
                <a:spcPts val="0"/>
              </a:spcBef>
              <a:spcAft>
                <a:spcPts val="0"/>
              </a:spcAft>
              <a:buClr>
                <a:schemeClr val="dk1"/>
              </a:buClr>
              <a:buSzPts val="1100"/>
              <a:buFont typeface="Arial"/>
              <a:buNone/>
            </a:pPr>
            <a:endParaRPr sz="1350" dirty="0">
              <a:solidFill>
                <a:schemeClr val="dk1"/>
              </a:solidFill>
              <a:highlight>
                <a:schemeClr val="lt1"/>
              </a:highlight>
            </a:endParaRPr>
          </a:p>
          <a:p>
            <a:pPr marL="0" lvl="0" indent="0" algn="l" rtl="0">
              <a:spcBef>
                <a:spcPts val="0"/>
              </a:spcBef>
              <a:spcAft>
                <a:spcPts val="0"/>
              </a:spcAft>
              <a:buClr>
                <a:schemeClr val="dk1"/>
              </a:buClr>
              <a:buSzPts val="1100"/>
              <a:buFont typeface="Arial"/>
              <a:buNone/>
            </a:pPr>
            <a:r>
              <a:rPr lang="en" sz="1350" dirty="0">
                <a:solidFill>
                  <a:schemeClr val="dk1"/>
                </a:solidFill>
                <a:highlight>
                  <a:schemeClr val="lt1"/>
                </a:highlight>
              </a:rPr>
              <a:t>They create meaning behind the work you do, the issues you want to discuss and the actions you want people to take as you work to advance your mission.</a:t>
            </a:r>
            <a:endParaRPr sz="1350" dirty="0">
              <a:solidFill>
                <a:schemeClr val="dk1"/>
              </a:solidFill>
              <a:highlight>
                <a:schemeClr val="lt1"/>
              </a:highlight>
            </a:endParaRPr>
          </a:p>
          <a:p>
            <a:pPr marL="0" lvl="0" indent="0" algn="l" rtl="0">
              <a:spcBef>
                <a:spcPts val="0"/>
              </a:spcBef>
              <a:spcAft>
                <a:spcPts val="0"/>
              </a:spcAft>
              <a:buClr>
                <a:schemeClr val="dk1"/>
              </a:buClr>
              <a:buSzPts val="1100"/>
              <a:buFont typeface="Arial"/>
              <a:buNone/>
            </a:pPr>
            <a:endParaRPr sz="1350" dirty="0">
              <a:solidFill>
                <a:srgbClr val="231F20"/>
              </a:solidFill>
              <a:highlight>
                <a:schemeClr val="lt1"/>
              </a:highlight>
            </a:endParaRPr>
          </a:p>
          <a:p>
            <a:pPr marL="0" lvl="0" indent="0" algn="l" rtl="0">
              <a:spcBef>
                <a:spcPts val="0"/>
              </a:spcBef>
              <a:spcAft>
                <a:spcPts val="0"/>
              </a:spcAft>
              <a:buClr>
                <a:schemeClr val="dk1"/>
              </a:buClr>
              <a:buSzPts val="1100"/>
              <a:buFont typeface="Arial"/>
              <a:buNone/>
            </a:pPr>
            <a:r>
              <a:rPr lang="en" sz="1350" dirty="0">
                <a:solidFill>
                  <a:srgbClr val="231F20"/>
                </a:solidFill>
                <a:highlight>
                  <a:schemeClr val="lt1"/>
                </a:highlight>
              </a:rPr>
              <a:t>Key messages encourage consistency, which leads to resonance. The more consistent your staff and board are in how they communicate about your organization, the more easily people will come to understand and want to get involved with your organization, whether as donors and supporters, or program participants.</a:t>
            </a:r>
            <a:endParaRPr sz="1350" dirty="0">
              <a:solidFill>
                <a:srgbClr val="231F20"/>
              </a:solidFill>
              <a:highlight>
                <a:schemeClr val="lt1"/>
              </a:highlight>
            </a:endParaRPr>
          </a:p>
          <a:p>
            <a:pPr marL="0" lvl="0" indent="0" algn="l" rtl="0">
              <a:spcBef>
                <a:spcPts val="0"/>
              </a:spcBef>
              <a:spcAft>
                <a:spcPts val="0"/>
              </a:spcAft>
              <a:buClr>
                <a:schemeClr val="dk1"/>
              </a:buClr>
              <a:buSzPts val="1100"/>
              <a:buFont typeface="Arial"/>
              <a:buNone/>
            </a:pPr>
            <a:endParaRPr sz="1350" dirty="0">
              <a:solidFill>
                <a:srgbClr val="231F20"/>
              </a:solidFill>
              <a:highlight>
                <a:schemeClr val="lt1"/>
              </a:highlight>
            </a:endParaRPr>
          </a:p>
          <a:p>
            <a:pPr marL="0" lvl="0" indent="0" algn="l" rtl="0">
              <a:lnSpc>
                <a:spcPct val="115000"/>
              </a:lnSpc>
              <a:spcBef>
                <a:spcPts val="0"/>
              </a:spcBef>
              <a:spcAft>
                <a:spcPts val="1200"/>
              </a:spcAft>
              <a:buClr>
                <a:schemeClr val="dk1"/>
              </a:buClr>
              <a:buSzPts val="1100"/>
              <a:buFont typeface="Arial"/>
              <a:buNone/>
            </a:pPr>
            <a:r>
              <a:rPr lang="en" sz="1800" dirty="0">
                <a:solidFill>
                  <a:srgbClr val="666666"/>
                </a:solidFill>
                <a:latin typeface="Proxima Nova"/>
                <a:ea typeface="Proxima Nova"/>
                <a:cs typeface="Proxima Nova"/>
                <a:sym typeface="Proxima Nova"/>
              </a:rPr>
              <a:t>Today we want to help you understand who you are and what you’re about and be able to articulate that to your communities in a way that reaches the hearts and minds of your community.</a:t>
            </a:r>
            <a:endParaRPr sz="1350" dirty="0">
              <a:solidFill>
                <a:srgbClr val="231F20"/>
              </a:solidFill>
              <a:highlight>
                <a:schemeClr val="lt1"/>
              </a:highlight>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28b488d21dc_1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28b488d21dc_1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500" dirty="0">
                <a:solidFill>
                  <a:schemeClr val="dk1"/>
                </a:solidFill>
                <a:highlight>
                  <a:srgbClr val="FFFFFF"/>
                </a:highlight>
                <a:latin typeface="Roboto"/>
                <a:ea typeface="Roboto"/>
                <a:cs typeface="Roboto"/>
                <a:sym typeface="Roboto"/>
              </a:rPr>
              <a:t>Before you start, as an organistion you need to think about what story you want to tell. </a:t>
            </a:r>
            <a:endParaRPr sz="1500" dirty="0">
              <a:solidFill>
                <a:schemeClr val="dk1"/>
              </a:solidFill>
              <a:highlight>
                <a:srgbClr val="FFFFFF"/>
              </a:highlight>
              <a:latin typeface="Roboto"/>
              <a:ea typeface="Roboto"/>
              <a:cs typeface="Roboto"/>
              <a:sym typeface="Roboto"/>
            </a:endParaRPr>
          </a:p>
          <a:p>
            <a:pPr marL="0" lvl="0" indent="0" algn="l" rtl="0">
              <a:spcBef>
                <a:spcPts val="0"/>
              </a:spcBef>
              <a:spcAft>
                <a:spcPts val="0"/>
              </a:spcAft>
              <a:buNone/>
            </a:pPr>
            <a:endParaRPr sz="1500" dirty="0">
              <a:solidFill>
                <a:schemeClr val="dk1"/>
              </a:solidFill>
              <a:highlight>
                <a:srgbClr val="FFFFFF"/>
              </a:highlight>
              <a:latin typeface="Roboto"/>
              <a:ea typeface="Roboto"/>
              <a:cs typeface="Roboto"/>
              <a:sym typeface="Roboto"/>
            </a:endParaRPr>
          </a:p>
          <a:p>
            <a:pPr marL="0" lvl="0" indent="0" algn="l" rtl="0">
              <a:spcBef>
                <a:spcPts val="0"/>
              </a:spcBef>
              <a:spcAft>
                <a:spcPts val="0"/>
              </a:spcAft>
              <a:buNone/>
            </a:pPr>
            <a:r>
              <a:rPr lang="en" sz="1500" dirty="0">
                <a:solidFill>
                  <a:schemeClr val="dk1"/>
                </a:solidFill>
                <a:highlight>
                  <a:srgbClr val="FFFFFF"/>
                </a:highlight>
                <a:latin typeface="Roboto"/>
                <a:ea typeface="Roboto"/>
                <a:cs typeface="Roboto"/>
                <a:sym typeface="Roboto"/>
              </a:rPr>
              <a:t>What are the main goals, outcomes, and achievements of your organisation? </a:t>
            </a:r>
            <a:endParaRPr sz="1500" dirty="0">
              <a:solidFill>
                <a:schemeClr val="dk1"/>
              </a:solidFill>
              <a:highlight>
                <a:srgbClr val="FFFFFF"/>
              </a:highlight>
              <a:latin typeface="Roboto"/>
              <a:ea typeface="Roboto"/>
              <a:cs typeface="Roboto"/>
              <a:sym typeface="Roboto"/>
            </a:endParaRPr>
          </a:p>
          <a:p>
            <a:pPr marL="0" lvl="0" indent="0" algn="l" rtl="0">
              <a:spcBef>
                <a:spcPts val="0"/>
              </a:spcBef>
              <a:spcAft>
                <a:spcPts val="0"/>
              </a:spcAft>
              <a:buNone/>
            </a:pPr>
            <a:r>
              <a:rPr lang="en" sz="1500" dirty="0">
                <a:solidFill>
                  <a:schemeClr val="dk1"/>
                </a:solidFill>
                <a:highlight>
                  <a:srgbClr val="FFFFFF"/>
                </a:highlight>
                <a:latin typeface="Roboto"/>
                <a:ea typeface="Roboto"/>
                <a:cs typeface="Roboto"/>
                <a:sym typeface="Roboto"/>
              </a:rPr>
              <a:t>What are the authentic challenges, risks, and failures you faced and how did you overcome them? </a:t>
            </a:r>
            <a:endParaRPr sz="1500" dirty="0">
              <a:solidFill>
                <a:schemeClr val="dk1"/>
              </a:solidFill>
              <a:highlight>
                <a:srgbClr val="FFFFFF"/>
              </a:highlight>
              <a:latin typeface="Roboto"/>
              <a:ea typeface="Roboto"/>
              <a:cs typeface="Roboto"/>
              <a:sym typeface="Roboto"/>
            </a:endParaRPr>
          </a:p>
          <a:p>
            <a:pPr marL="0" lvl="0" indent="0" algn="l" rtl="0">
              <a:spcBef>
                <a:spcPts val="0"/>
              </a:spcBef>
              <a:spcAft>
                <a:spcPts val="0"/>
              </a:spcAft>
              <a:buNone/>
            </a:pPr>
            <a:r>
              <a:rPr lang="en" sz="1500" dirty="0">
                <a:solidFill>
                  <a:schemeClr val="dk1"/>
                </a:solidFill>
                <a:highlight>
                  <a:srgbClr val="FFFFFF"/>
                </a:highlight>
                <a:latin typeface="Roboto"/>
                <a:ea typeface="Roboto"/>
                <a:cs typeface="Roboto"/>
                <a:sym typeface="Roboto"/>
              </a:rPr>
              <a:t>What are the lessons learned and recommendations for the future? </a:t>
            </a:r>
            <a:endParaRPr sz="1500" dirty="0">
              <a:solidFill>
                <a:schemeClr val="dk1"/>
              </a:solidFill>
              <a:highlight>
                <a:srgbClr val="FFFFFF"/>
              </a:highlight>
              <a:latin typeface="Roboto"/>
              <a:ea typeface="Roboto"/>
              <a:cs typeface="Roboto"/>
              <a:sym typeface="Roboto"/>
            </a:endParaRPr>
          </a:p>
          <a:p>
            <a:pPr marL="0" lvl="0" indent="0" algn="l" rtl="0">
              <a:spcBef>
                <a:spcPts val="0"/>
              </a:spcBef>
              <a:spcAft>
                <a:spcPts val="0"/>
              </a:spcAft>
              <a:buNone/>
            </a:pPr>
            <a:r>
              <a:rPr lang="en" sz="1500" dirty="0">
                <a:solidFill>
                  <a:schemeClr val="dk1"/>
                </a:solidFill>
                <a:highlight>
                  <a:srgbClr val="FFFFFF"/>
                </a:highlight>
                <a:latin typeface="Roboto"/>
                <a:ea typeface="Roboto"/>
                <a:cs typeface="Roboto"/>
                <a:sym typeface="Roboto"/>
              </a:rPr>
              <a:t>How do you measure and demonstrate your impact? Later today you can learn more about measuring that impact.</a:t>
            </a:r>
            <a:endParaRPr sz="1500" dirty="0">
              <a:solidFill>
                <a:schemeClr val="dk1"/>
              </a:solidFill>
              <a:highlight>
                <a:srgbClr val="FFFFFF"/>
              </a:highlight>
              <a:latin typeface="Roboto"/>
              <a:ea typeface="Roboto"/>
              <a:cs typeface="Roboto"/>
              <a:sym typeface="Roboto"/>
            </a:endParaRPr>
          </a:p>
          <a:p>
            <a:pPr marL="0" lvl="0" indent="0" algn="l" rtl="0">
              <a:spcBef>
                <a:spcPts val="0"/>
              </a:spcBef>
              <a:spcAft>
                <a:spcPts val="0"/>
              </a:spcAft>
              <a:buNone/>
            </a:pPr>
            <a:endParaRPr sz="1500" dirty="0">
              <a:solidFill>
                <a:schemeClr val="dk1"/>
              </a:solidFill>
              <a:highlight>
                <a:srgbClr val="FFFFFF"/>
              </a:highlight>
              <a:latin typeface="Roboto"/>
              <a:ea typeface="Roboto"/>
              <a:cs typeface="Roboto"/>
              <a:sym typeface="Roboto"/>
            </a:endParaRPr>
          </a:p>
          <a:p>
            <a:pPr marL="0" lvl="0" indent="0" algn="l" rtl="0">
              <a:spcBef>
                <a:spcPts val="0"/>
              </a:spcBef>
              <a:spcAft>
                <a:spcPts val="0"/>
              </a:spcAft>
              <a:buNone/>
            </a:pPr>
            <a:r>
              <a:rPr lang="en" sz="1500" dirty="0">
                <a:solidFill>
                  <a:schemeClr val="dk1"/>
                </a:solidFill>
                <a:highlight>
                  <a:srgbClr val="FFFFFF"/>
                </a:highlight>
                <a:latin typeface="Roboto"/>
                <a:ea typeface="Roboto"/>
                <a:cs typeface="Roboto"/>
                <a:sym typeface="Roboto"/>
              </a:rPr>
              <a:t>You need to think about using this structure when you articulate your story to any audience. </a:t>
            </a:r>
            <a:endParaRPr sz="1500" dirty="0">
              <a:solidFill>
                <a:schemeClr val="dk1"/>
              </a:solidFill>
              <a:highlight>
                <a:srgbClr val="FFFFFF"/>
              </a:highlight>
              <a:latin typeface="Roboto"/>
              <a:ea typeface="Roboto"/>
              <a:cs typeface="Roboto"/>
              <a:sym typeface="Roboto"/>
            </a:endParaRPr>
          </a:p>
          <a:p>
            <a:pPr marL="0" lvl="0" indent="0" algn="l" rtl="0">
              <a:spcBef>
                <a:spcPts val="0"/>
              </a:spcBef>
              <a:spcAft>
                <a:spcPts val="0"/>
              </a:spcAft>
              <a:buNone/>
            </a:pPr>
            <a:endParaRPr sz="1500" dirty="0">
              <a:solidFill>
                <a:schemeClr val="dk1"/>
              </a:solidFill>
              <a:highlight>
                <a:srgbClr val="FFFFFF"/>
              </a:highlight>
              <a:latin typeface="Roboto"/>
              <a:ea typeface="Roboto"/>
              <a:cs typeface="Roboto"/>
              <a:sym typeface="Roboto"/>
            </a:endParaRPr>
          </a:p>
          <a:p>
            <a:pPr marL="0" lvl="0" indent="0" algn="l" rtl="0">
              <a:spcBef>
                <a:spcPts val="0"/>
              </a:spcBef>
              <a:spcAft>
                <a:spcPts val="0"/>
              </a:spcAft>
              <a:buNone/>
            </a:pPr>
            <a:r>
              <a:rPr lang="en" sz="1500" dirty="0">
                <a:solidFill>
                  <a:schemeClr val="dk1"/>
                </a:solidFill>
                <a:highlight>
                  <a:srgbClr val="FFFFFF"/>
                </a:highlight>
                <a:latin typeface="Roboto"/>
                <a:ea typeface="Roboto"/>
                <a:cs typeface="Roboto"/>
                <a:sym typeface="Roboto"/>
              </a:rPr>
              <a:t>**WORKSHEET TIME TO FILL OUT** </a:t>
            </a:r>
            <a:endParaRPr sz="1500" dirty="0">
              <a:solidFill>
                <a:schemeClr val="dk1"/>
              </a:solidFill>
              <a:highlight>
                <a:srgbClr val="FFFFFF"/>
              </a:highlight>
              <a:latin typeface="Roboto"/>
              <a:ea typeface="Roboto"/>
              <a:cs typeface="Roboto"/>
              <a:sym typeface="Roboto"/>
            </a:endParaRPr>
          </a:p>
          <a:p>
            <a:pPr marL="0" lvl="0" indent="0" algn="l" rtl="0">
              <a:spcBef>
                <a:spcPts val="0"/>
              </a:spcBef>
              <a:spcAft>
                <a:spcPts val="0"/>
              </a:spcAft>
              <a:buNone/>
            </a:pPr>
            <a:endParaRPr sz="1500" dirty="0">
              <a:solidFill>
                <a:schemeClr val="dk1"/>
              </a:solidFill>
              <a:highlight>
                <a:srgbClr val="FFFFFF"/>
              </a:highlight>
              <a:latin typeface="Roboto"/>
              <a:ea typeface="Roboto"/>
              <a:cs typeface="Roboto"/>
              <a:sym typeface="Roboto"/>
            </a:endParaRPr>
          </a:p>
          <a:p>
            <a:pPr marL="0" lvl="0" indent="0" algn="l" rtl="0">
              <a:spcBef>
                <a:spcPts val="0"/>
              </a:spcBef>
              <a:spcAft>
                <a:spcPts val="0"/>
              </a:spcAft>
              <a:buNone/>
            </a:pPr>
            <a:r>
              <a:rPr lang="en" sz="1500" dirty="0">
                <a:solidFill>
                  <a:schemeClr val="dk1"/>
                </a:solidFill>
                <a:highlight>
                  <a:srgbClr val="FFFFFF"/>
                </a:highlight>
                <a:latin typeface="Roboto"/>
                <a:ea typeface="Roboto"/>
                <a:cs typeface="Roboto"/>
                <a:sym typeface="Roboto"/>
              </a:rPr>
              <a:t>Do a couple of volunteers who quickly want to share something they’ve noted down?</a:t>
            </a:r>
            <a:endParaRPr sz="1500" dirty="0">
              <a:solidFill>
                <a:schemeClr val="dk1"/>
              </a:solidFill>
              <a:highlight>
                <a:srgbClr val="FFFFFF"/>
              </a:highlight>
              <a:latin typeface="Roboto"/>
              <a:ea typeface="Roboto"/>
              <a:cs typeface="Roboto"/>
              <a:sym typeface="Roboto"/>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24fdf106a17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24fdf106a17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500" dirty="0">
                <a:solidFill>
                  <a:schemeClr val="dk1"/>
                </a:solidFill>
                <a:highlight>
                  <a:srgbClr val="FFFFFF"/>
                </a:highlight>
                <a:latin typeface="Roboto"/>
                <a:ea typeface="Roboto"/>
                <a:cs typeface="Roboto"/>
                <a:sym typeface="Roboto"/>
              </a:rPr>
              <a:t>Now you’ve defined your story and can articulate who you are and what you do, the next step is understanding Who is your audience / your stakeholders? What do they need to know? </a:t>
            </a:r>
            <a:endParaRPr sz="1500" dirty="0">
              <a:solidFill>
                <a:schemeClr val="dk1"/>
              </a:solidFill>
              <a:highlight>
                <a:srgbClr val="FFFFFF"/>
              </a:highlight>
              <a:latin typeface="Roboto"/>
              <a:ea typeface="Roboto"/>
              <a:cs typeface="Roboto"/>
              <a:sym typeface="Roboto"/>
            </a:endParaRPr>
          </a:p>
          <a:p>
            <a:pPr marL="0" lvl="0" indent="0" algn="l" rtl="0">
              <a:spcBef>
                <a:spcPts val="0"/>
              </a:spcBef>
              <a:spcAft>
                <a:spcPts val="0"/>
              </a:spcAft>
              <a:buNone/>
            </a:pPr>
            <a:endParaRPr sz="1500" dirty="0">
              <a:solidFill>
                <a:schemeClr val="dk1"/>
              </a:solidFill>
              <a:highlight>
                <a:srgbClr val="FFFFFF"/>
              </a:highlight>
              <a:latin typeface="Roboto"/>
              <a:ea typeface="Roboto"/>
              <a:cs typeface="Roboto"/>
              <a:sym typeface="Roboto"/>
            </a:endParaRPr>
          </a:p>
          <a:p>
            <a:pPr marL="0" lvl="0" indent="0" algn="l" rtl="0">
              <a:spcBef>
                <a:spcPts val="0"/>
              </a:spcBef>
              <a:spcAft>
                <a:spcPts val="0"/>
              </a:spcAft>
              <a:buNone/>
            </a:pPr>
            <a:r>
              <a:rPr lang="en" sz="1500" dirty="0">
                <a:solidFill>
                  <a:schemeClr val="dk1"/>
                </a:solidFill>
                <a:highlight>
                  <a:srgbClr val="FFFFFF"/>
                </a:highlight>
                <a:latin typeface="Roboto"/>
                <a:ea typeface="Roboto"/>
                <a:cs typeface="Roboto"/>
                <a:sym typeface="Roboto"/>
              </a:rPr>
              <a:t>Go back to the Community Hub example, lots of different audiences to achieve this very large aspiration.  For example the Trust is going to need: </a:t>
            </a:r>
            <a:endParaRPr sz="1500" dirty="0">
              <a:solidFill>
                <a:schemeClr val="dk1"/>
              </a:solidFill>
              <a:highlight>
                <a:srgbClr val="FFFFFF"/>
              </a:highlight>
              <a:latin typeface="Roboto"/>
              <a:ea typeface="Roboto"/>
              <a:cs typeface="Roboto"/>
              <a:sym typeface="Roboto"/>
            </a:endParaRPr>
          </a:p>
          <a:p>
            <a:pPr marL="0" lvl="0" indent="0" algn="l" rtl="0">
              <a:spcBef>
                <a:spcPts val="0"/>
              </a:spcBef>
              <a:spcAft>
                <a:spcPts val="0"/>
              </a:spcAft>
              <a:buNone/>
            </a:pPr>
            <a:r>
              <a:rPr lang="en" sz="1500" dirty="0">
                <a:solidFill>
                  <a:schemeClr val="dk1"/>
                </a:solidFill>
                <a:highlight>
                  <a:srgbClr val="FFFFFF"/>
                </a:highlight>
                <a:latin typeface="Roboto"/>
                <a:ea typeface="Roboto"/>
                <a:cs typeface="Roboto"/>
                <a:sym typeface="Roboto"/>
              </a:rPr>
              <a:t>-attracting volunteers</a:t>
            </a:r>
            <a:endParaRPr sz="1500" dirty="0">
              <a:solidFill>
                <a:schemeClr val="dk1"/>
              </a:solidFill>
              <a:highlight>
                <a:srgbClr val="FFFFFF"/>
              </a:highlight>
              <a:latin typeface="Roboto"/>
              <a:ea typeface="Roboto"/>
              <a:cs typeface="Roboto"/>
              <a:sym typeface="Roboto"/>
            </a:endParaRPr>
          </a:p>
          <a:p>
            <a:pPr marL="0" lvl="0" indent="0" algn="l" rtl="0">
              <a:spcBef>
                <a:spcPts val="0"/>
              </a:spcBef>
              <a:spcAft>
                <a:spcPts val="0"/>
              </a:spcAft>
              <a:buNone/>
            </a:pPr>
            <a:r>
              <a:rPr lang="en" sz="1500" dirty="0">
                <a:solidFill>
                  <a:schemeClr val="dk1"/>
                </a:solidFill>
                <a:highlight>
                  <a:srgbClr val="FFFFFF"/>
                </a:highlight>
                <a:latin typeface="Roboto"/>
                <a:ea typeface="Roboto"/>
                <a:cs typeface="Roboto"/>
                <a:sym typeface="Roboto"/>
              </a:rPr>
              <a:t>-funding/grants</a:t>
            </a:r>
            <a:endParaRPr sz="1500" dirty="0">
              <a:solidFill>
                <a:schemeClr val="dk1"/>
              </a:solidFill>
              <a:highlight>
                <a:srgbClr val="FFFFFF"/>
              </a:highlight>
              <a:latin typeface="Roboto"/>
              <a:ea typeface="Roboto"/>
              <a:cs typeface="Roboto"/>
              <a:sym typeface="Roboto"/>
            </a:endParaRPr>
          </a:p>
          <a:p>
            <a:pPr marL="0" lvl="0" indent="0" algn="l" rtl="0">
              <a:spcBef>
                <a:spcPts val="0"/>
              </a:spcBef>
              <a:spcAft>
                <a:spcPts val="0"/>
              </a:spcAft>
              <a:buNone/>
            </a:pPr>
            <a:r>
              <a:rPr lang="en" sz="1500" dirty="0">
                <a:solidFill>
                  <a:schemeClr val="dk1"/>
                </a:solidFill>
                <a:highlight>
                  <a:srgbClr val="FFFFFF"/>
                </a:highlight>
                <a:latin typeface="Roboto"/>
                <a:ea typeface="Roboto"/>
                <a:cs typeface="Roboto"/>
                <a:sym typeface="Roboto"/>
              </a:rPr>
              <a:t>-In-kind support</a:t>
            </a:r>
            <a:endParaRPr sz="1500" dirty="0">
              <a:solidFill>
                <a:schemeClr val="dk1"/>
              </a:solidFill>
              <a:highlight>
                <a:srgbClr val="FFFFFF"/>
              </a:highlight>
              <a:latin typeface="Roboto"/>
              <a:ea typeface="Roboto"/>
              <a:cs typeface="Roboto"/>
              <a:sym typeface="Roboto"/>
            </a:endParaRPr>
          </a:p>
          <a:p>
            <a:pPr marL="0" lvl="0" indent="0" algn="l" rtl="0">
              <a:spcBef>
                <a:spcPts val="0"/>
              </a:spcBef>
              <a:spcAft>
                <a:spcPts val="0"/>
              </a:spcAft>
              <a:buNone/>
            </a:pPr>
            <a:r>
              <a:rPr lang="en" sz="1500" dirty="0">
                <a:solidFill>
                  <a:schemeClr val="dk1"/>
                </a:solidFill>
                <a:highlight>
                  <a:srgbClr val="FFFFFF"/>
                </a:highlight>
                <a:latin typeface="Roboto"/>
                <a:ea typeface="Roboto"/>
                <a:cs typeface="Roboto"/>
                <a:sym typeface="Roboto"/>
              </a:rPr>
              <a:t>-service users</a:t>
            </a:r>
            <a:endParaRPr sz="1500" dirty="0">
              <a:solidFill>
                <a:schemeClr val="dk1"/>
              </a:solidFill>
              <a:highlight>
                <a:srgbClr val="FFFFFF"/>
              </a:highlight>
              <a:latin typeface="Roboto"/>
              <a:ea typeface="Roboto"/>
              <a:cs typeface="Roboto"/>
              <a:sym typeface="Roboto"/>
            </a:endParaRPr>
          </a:p>
          <a:p>
            <a:pPr marL="0" lvl="0" indent="0" algn="l" rtl="0">
              <a:spcBef>
                <a:spcPts val="0"/>
              </a:spcBef>
              <a:spcAft>
                <a:spcPts val="0"/>
              </a:spcAft>
              <a:buNone/>
            </a:pPr>
            <a:r>
              <a:rPr lang="en" sz="1500" dirty="0">
                <a:solidFill>
                  <a:schemeClr val="dk1"/>
                </a:solidFill>
                <a:highlight>
                  <a:srgbClr val="FFFFFF"/>
                </a:highlight>
                <a:latin typeface="Roboto"/>
                <a:ea typeface="Roboto"/>
                <a:cs typeface="Roboto"/>
                <a:sym typeface="Roboto"/>
              </a:rPr>
              <a:t>-Community</a:t>
            </a:r>
            <a:endParaRPr sz="1500" dirty="0">
              <a:solidFill>
                <a:schemeClr val="dk1"/>
              </a:solidFill>
              <a:highlight>
                <a:srgbClr val="FFFFFF"/>
              </a:highlight>
              <a:latin typeface="Roboto"/>
              <a:ea typeface="Roboto"/>
              <a:cs typeface="Roboto"/>
              <a:sym typeface="Roboto"/>
            </a:endParaRPr>
          </a:p>
          <a:p>
            <a:pPr marL="0" lvl="0" indent="0" algn="l" rtl="0">
              <a:spcBef>
                <a:spcPts val="0"/>
              </a:spcBef>
              <a:spcAft>
                <a:spcPts val="0"/>
              </a:spcAft>
              <a:buNone/>
            </a:pPr>
            <a:endParaRPr sz="1500" dirty="0">
              <a:solidFill>
                <a:schemeClr val="dk1"/>
              </a:solidFill>
              <a:highlight>
                <a:srgbClr val="FFFFFF"/>
              </a:highlight>
              <a:latin typeface="Roboto"/>
              <a:ea typeface="Roboto"/>
              <a:cs typeface="Roboto"/>
              <a:sym typeface="Roboto"/>
            </a:endParaRPr>
          </a:p>
          <a:p>
            <a:pPr marL="0" lvl="0" indent="0" algn="l" rtl="0">
              <a:spcBef>
                <a:spcPts val="0"/>
              </a:spcBef>
              <a:spcAft>
                <a:spcPts val="0"/>
              </a:spcAft>
              <a:buNone/>
            </a:pPr>
            <a:r>
              <a:rPr lang="en" sz="1500" dirty="0">
                <a:solidFill>
                  <a:schemeClr val="dk1"/>
                </a:solidFill>
                <a:highlight>
                  <a:schemeClr val="lt1"/>
                </a:highlight>
                <a:latin typeface="Roboto"/>
                <a:ea typeface="Roboto"/>
                <a:cs typeface="Roboto"/>
                <a:sym typeface="Roboto"/>
              </a:rPr>
              <a:t>With that in mind, who is your audience? What does reciprocity look like? What can you give them and what can they give you back? For example: General public, Potential volunteers,  Govt (central and local), agencies, Potential funders, Potential service users</a:t>
            </a:r>
            <a:endParaRPr sz="1500" dirty="0">
              <a:solidFill>
                <a:schemeClr val="dk1"/>
              </a:solidFill>
              <a:highlight>
                <a:schemeClr val="lt1"/>
              </a:highlight>
              <a:latin typeface="Roboto"/>
              <a:ea typeface="Roboto"/>
              <a:cs typeface="Roboto"/>
              <a:sym typeface="Roboto"/>
            </a:endParaRPr>
          </a:p>
          <a:p>
            <a:pPr marL="0" lvl="0" indent="0" algn="l" rtl="0">
              <a:spcBef>
                <a:spcPts val="0"/>
              </a:spcBef>
              <a:spcAft>
                <a:spcPts val="0"/>
              </a:spcAft>
              <a:buNone/>
            </a:pPr>
            <a:endParaRPr sz="1500" dirty="0">
              <a:solidFill>
                <a:schemeClr val="dk1"/>
              </a:solidFill>
              <a:highlight>
                <a:srgbClr val="FFFFFF"/>
              </a:highlight>
              <a:latin typeface="Roboto"/>
              <a:ea typeface="Roboto"/>
              <a:cs typeface="Roboto"/>
              <a:sym typeface="Roboto"/>
            </a:endParaRPr>
          </a:p>
          <a:p>
            <a:pPr marL="0" lvl="0" indent="0" algn="l" rtl="0">
              <a:spcBef>
                <a:spcPts val="0"/>
              </a:spcBef>
              <a:spcAft>
                <a:spcPts val="0"/>
              </a:spcAft>
              <a:buNone/>
            </a:pPr>
            <a:r>
              <a:rPr lang="en" sz="1500" dirty="0">
                <a:solidFill>
                  <a:schemeClr val="dk1"/>
                </a:solidFill>
                <a:highlight>
                  <a:srgbClr val="FFFFFF"/>
                </a:highlight>
                <a:latin typeface="Roboto"/>
                <a:ea typeface="Roboto"/>
                <a:cs typeface="Roboto"/>
                <a:sym typeface="Roboto"/>
              </a:rPr>
              <a:t>Who matters to us? what matters to them? Why should they care?</a:t>
            </a:r>
            <a:endParaRPr sz="1500" dirty="0">
              <a:solidFill>
                <a:schemeClr val="dk1"/>
              </a:solidFill>
              <a:highlight>
                <a:srgbClr val="FFFFFF"/>
              </a:highlight>
              <a:latin typeface="Roboto"/>
              <a:ea typeface="Roboto"/>
              <a:cs typeface="Roboto"/>
              <a:sym typeface="Roboto"/>
            </a:endParaRPr>
          </a:p>
          <a:p>
            <a:pPr marL="0" lvl="0" indent="0" algn="l" rtl="0">
              <a:spcBef>
                <a:spcPts val="0"/>
              </a:spcBef>
              <a:spcAft>
                <a:spcPts val="0"/>
              </a:spcAft>
              <a:buNone/>
            </a:pPr>
            <a:endParaRPr sz="1500" dirty="0">
              <a:solidFill>
                <a:schemeClr val="dk1"/>
              </a:solidFill>
              <a:highlight>
                <a:schemeClr val="lt1"/>
              </a:highlight>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500" dirty="0">
                <a:solidFill>
                  <a:schemeClr val="dk1"/>
                </a:solidFill>
                <a:highlight>
                  <a:schemeClr val="lt1"/>
                </a:highlight>
                <a:latin typeface="Roboto"/>
                <a:ea typeface="Roboto"/>
                <a:cs typeface="Roboto"/>
                <a:sym typeface="Roboto"/>
              </a:rPr>
              <a:t>Note that funders have different criteria, priorities, etc. - how can you share that what you’re doing aligns with those priorities with the work you do.</a:t>
            </a:r>
            <a:endParaRPr sz="1500" dirty="0">
              <a:solidFill>
                <a:schemeClr val="dk1"/>
              </a:solidFill>
              <a:highlight>
                <a:srgbClr val="FFFFFF"/>
              </a:highlight>
              <a:latin typeface="Roboto"/>
              <a:ea typeface="Roboto"/>
              <a:cs typeface="Roboto"/>
              <a:sym typeface="Roboto"/>
            </a:endParaRPr>
          </a:p>
          <a:p>
            <a:pPr marL="0" lvl="0" indent="0" algn="l" rtl="0">
              <a:spcBef>
                <a:spcPts val="0"/>
              </a:spcBef>
              <a:spcAft>
                <a:spcPts val="0"/>
              </a:spcAft>
              <a:buNone/>
            </a:pPr>
            <a:endParaRPr sz="1500" dirty="0">
              <a:solidFill>
                <a:schemeClr val="dk1"/>
              </a:solidFill>
              <a:highlight>
                <a:srgbClr val="FFFFFF"/>
              </a:highlight>
              <a:latin typeface="Roboto"/>
              <a:ea typeface="Roboto"/>
              <a:cs typeface="Roboto"/>
              <a:sym typeface="Roboto"/>
            </a:endParaRPr>
          </a:p>
          <a:p>
            <a:pPr marL="0" lvl="0" indent="0" algn="l" rtl="0">
              <a:spcBef>
                <a:spcPts val="0"/>
              </a:spcBef>
              <a:spcAft>
                <a:spcPts val="0"/>
              </a:spcAft>
              <a:buNone/>
            </a:pPr>
            <a:r>
              <a:rPr lang="en" sz="1500" dirty="0">
                <a:solidFill>
                  <a:schemeClr val="dk1"/>
                </a:solidFill>
                <a:highlight>
                  <a:srgbClr val="FFFFFF"/>
                </a:highlight>
                <a:latin typeface="Roboto"/>
                <a:ea typeface="Roboto"/>
                <a:cs typeface="Roboto"/>
                <a:sym typeface="Roboto"/>
              </a:rPr>
              <a:t>** WORKSHEET TIME - NOTE KEY STAKEHOLDERS / WHY YOU NEED THEM / WHAT THEY CARE ABOUT**</a:t>
            </a:r>
          </a:p>
          <a:p>
            <a:pPr marL="0" lvl="0" indent="0" algn="l" rtl="0">
              <a:spcBef>
                <a:spcPts val="0"/>
              </a:spcBef>
              <a:spcAft>
                <a:spcPts val="0"/>
              </a:spcAft>
              <a:buNone/>
            </a:pPr>
            <a:endParaRPr sz="1500" dirty="0">
              <a:solidFill>
                <a:schemeClr val="dk1"/>
              </a:solidFill>
              <a:highlight>
                <a:srgbClr val="FFFFFF"/>
              </a:highlight>
              <a:latin typeface="Roboto"/>
              <a:ea typeface="Roboto"/>
              <a:cs typeface="Roboto"/>
              <a:sym typeface="Roboto"/>
            </a:endParaRPr>
          </a:p>
          <a:p>
            <a:pPr marL="0" lvl="0" indent="0" algn="l" rtl="0">
              <a:spcBef>
                <a:spcPts val="0"/>
              </a:spcBef>
              <a:spcAft>
                <a:spcPts val="0"/>
              </a:spcAft>
              <a:buNone/>
            </a:pPr>
            <a:r>
              <a:rPr lang="en" sz="1500" dirty="0">
                <a:solidFill>
                  <a:schemeClr val="dk1"/>
                </a:solidFill>
                <a:highlight>
                  <a:srgbClr val="FFFFFF"/>
                </a:highlight>
                <a:latin typeface="Roboto"/>
                <a:ea typeface="Roboto"/>
                <a:cs typeface="Roboto"/>
                <a:sym typeface="Roboto"/>
              </a:rPr>
              <a:t>Any volunteers want to share what they’ve come up with? </a:t>
            </a:r>
            <a:endParaRPr sz="1500" dirty="0">
              <a:solidFill>
                <a:schemeClr val="dk1"/>
              </a:solidFill>
              <a:highlight>
                <a:srgbClr val="FFFFFF"/>
              </a:highlight>
              <a:latin typeface="Roboto"/>
              <a:ea typeface="Roboto"/>
              <a:cs typeface="Roboto"/>
              <a:sym typeface="Roboto"/>
            </a:endParaRPr>
          </a:p>
          <a:p>
            <a:pPr marL="0" lvl="0" indent="0" algn="l" rtl="0">
              <a:spcBef>
                <a:spcPts val="0"/>
              </a:spcBef>
              <a:spcAft>
                <a:spcPts val="0"/>
              </a:spcAft>
              <a:buNone/>
            </a:pPr>
            <a:endParaRPr sz="1500" dirty="0">
              <a:solidFill>
                <a:schemeClr val="dk1"/>
              </a:solidFill>
              <a:highlight>
                <a:srgbClr val="FFFFFF"/>
              </a:highlight>
              <a:latin typeface="Roboto"/>
              <a:ea typeface="Roboto"/>
              <a:cs typeface="Roboto"/>
              <a:sym typeface="Roboto"/>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4fdf106a1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4fdf106a1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dirty="0">
                <a:solidFill>
                  <a:srgbClr val="404040"/>
                </a:solidFill>
                <a:highlight>
                  <a:schemeClr val="lt1"/>
                </a:highlight>
              </a:rPr>
              <a:t>Focus on the impact your organisation has had on individual lives, rather than your outputs (i.e. your products or services). Think about one story that highlights what difference your organisation has made for someone. What’s something you’ve achieved that made you feel really proud about what you do?</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24fdf106a17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24fdf106a1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Get a new lens on things you may not have thought of before - gauge for their opinion on why they should care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We recommend doing this with other stakeholders that are already familiar with your organisation</a:t>
            </a:r>
            <a:endParaRPr dirty="0"/>
          </a:p>
          <a:p>
            <a:pPr marL="0" lvl="0" indent="0" algn="l" rtl="0">
              <a:spcBef>
                <a:spcPts val="0"/>
              </a:spcBef>
              <a:spcAft>
                <a:spcPts val="0"/>
              </a:spcAft>
              <a:buNone/>
            </a:pPr>
            <a:endParaRPr dirty="0"/>
          </a:p>
          <a:p>
            <a:pPr marL="0" lvl="0" indent="0" algn="l" rtl="0">
              <a:lnSpc>
                <a:spcPct val="115000"/>
              </a:lnSpc>
              <a:spcBef>
                <a:spcPts val="0"/>
              </a:spcBef>
              <a:spcAft>
                <a:spcPts val="0"/>
              </a:spcAft>
              <a:buClr>
                <a:schemeClr val="dk1"/>
              </a:buClr>
              <a:buSzPts val="1100"/>
              <a:buFont typeface="Arial"/>
              <a:buNone/>
            </a:pPr>
            <a:r>
              <a:rPr lang="en" sz="1800" dirty="0">
                <a:solidFill>
                  <a:srgbClr val="666666"/>
                </a:solidFill>
                <a:latin typeface="Proxima Nova"/>
                <a:ea typeface="Proxima Nova"/>
                <a:cs typeface="Proxima Nova"/>
                <a:sym typeface="Proxima Nova"/>
              </a:rPr>
              <a:t>Take the next 5 minutes to buddy up with your next neighbour or two and share the following:</a:t>
            </a:r>
            <a:endParaRPr sz="1800" dirty="0">
              <a:solidFill>
                <a:srgbClr val="666666"/>
              </a:solidFill>
              <a:latin typeface="Proxima Nova"/>
              <a:ea typeface="Proxima Nova"/>
              <a:cs typeface="Proxima Nova"/>
              <a:sym typeface="Proxima Nova"/>
            </a:endParaRPr>
          </a:p>
          <a:p>
            <a:pPr marL="457200" lvl="0" indent="-342900" algn="l" rtl="0">
              <a:lnSpc>
                <a:spcPct val="115000"/>
              </a:lnSpc>
              <a:spcBef>
                <a:spcPts val="1200"/>
              </a:spcBef>
              <a:spcAft>
                <a:spcPts val="0"/>
              </a:spcAft>
              <a:buClr>
                <a:srgbClr val="666666"/>
              </a:buClr>
              <a:buSzPts val="1800"/>
              <a:buFont typeface="Proxima Nova"/>
              <a:buChar char="-"/>
            </a:pPr>
            <a:r>
              <a:rPr lang="en" sz="1800" dirty="0">
                <a:solidFill>
                  <a:srgbClr val="666666"/>
                </a:solidFill>
                <a:latin typeface="Proxima Nova"/>
                <a:ea typeface="Proxima Nova"/>
                <a:cs typeface="Proxima Nova"/>
                <a:sym typeface="Proxima Nova"/>
              </a:rPr>
              <a:t>Introduce yourself and the organisation you’re with today</a:t>
            </a:r>
            <a:endParaRPr sz="1800" dirty="0">
              <a:solidFill>
                <a:srgbClr val="666666"/>
              </a:solidFill>
              <a:latin typeface="Proxima Nova"/>
              <a:ea typeface="Proxima Nova"/>
              <a:cs typeface="Proxima Nova"/>
              <a:sym typeface="Proxima Nova"/>
            </a:endParaRPr>
          </a:p>
          <a:p>
            <a:pPr marL="457200" lvl="0" indent="-342900" algn="l" rtl="0">
              <a:lnSpc>
                <a:spcPct val="115000"/>
              </a:lnSpc>
              <a:spcBef>
                <a:spcPts val="0"/>
              </a:spcBef>
              <a:spcAft>
                <a:spcPts val="0"/>
              </a:spcAft>
              <a:buClr>
                <a:srgbClr val="666666"/>
              </a:buClr>
              <a:buSzPts val="1800"/>
              <a:buFont typeface="Proxima Nova"/>
              <a:buChar char="-"/>
            </a:pPr>
            <a:r>
              <a:rPr lang="en" sz="1800" dirty="0">
                <a:solidFill>
                  <a:srgbClr val="666666"/>
                </a:solidFill>
                <a:latin typeface="Proxima Nova"/>
                <a:ea typeface="Proxima Nova"/>
                <a:cs typeface="Proxima Nova"/>
                <a:sym typeface="Proxima Nova"/>
              </a:rPr>
              <a:t>Get the perspective from someone else</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28b488d21dc_1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28b488d21dc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500" dirty="0">
                <a:solidFill>
                  <a:schemeClr val="dk1"/>
                </a:solidFill>
                <a:highlight>
                  <a:srgbClr val="FFFFFF"/>
                </a:highlight>
                <a:latin typeface="Roboto"/>
                <a:ea typeface="Roboto"/>
                <a:cs typeface="Roboto"/>
                <a:sym typeface="Roboto"/>
              </a:rPr>
              <a:t>Storytelling and narratives are not just about anecdotes and emotions. They also need to be backed up by data and evidence that support your claims and show your results. Use quantitative and qualitative data, such as statistics, indicators, surveys, interviews, testimonials, case studies, stories, photos, videos, or infographics. Make sure your data is accurate, relevant, and verifiable. Use data visualization tools to present your data in a clear and attractive way.</a:t>
            </a:r>
            <a:endParaRPr sz="1500" dirty="0">
              <a:solidFill>
                <a:schemeClr val="dk1"/>
              </a:solidFill>
              <a:highlight>
                <a:srgbClr val="FFFFFF"/>
              </a:highlight>
              <a:latin typeface="Roboto"/>
              <a:ea typeface="Roboto"/>
              <a:cs typeface="Roboto"/>
              <a:sym typeface="Roboto"/>
            </a:endParaRPr>
          </a:p>
          <a:p>
            <a:pPr marL="0" lvl="0" indent="0" algn="l" rtl="0">
              <a:spcBef>
                <a:spcPts val="0"/>
              </a:spcBef>
              <a:spcAft>
                <a:spcPts val="0"/>
              </a:spcAft>
              <a:buNone/>
            </a:pPr>
            <a:endParaRPr sz="1500" dirty="0">
              <a:solidFill>
                <a:schemeClr val="dk1"/>
              </a:solidFill>
              <a:highlight>
                <a:srgbClr val="FFFFFF"/>
              </a:highlight>
              <a:latin typeface="Roboto"/>
              <a:ea typeface="Roboto"/>
              <a:cs typeface="Roboto"/>
              <a:sym typeface="Roboto"/>
            </a:endParaRPr>
          </a:p>
          <a:p>
            <a:pPr marL="0" lvl="0" indent="0" algn="l" rtl="0">
              <a:spcBef>
                <a:spcPts val="0"/>
              </a:spcBef>
              <a:spcAft>
                <a:spcPts val="0"/>
              </a:spcAft>
              <a:buNone/>
            </a:pPr>
            <a:r>
              <a:rPr lang="en" sz="1500" dirty="0">
                <a:solidFill>
                  <a:schemeClr val="dk1"/>
                </a:solidFill>
                <a:highlight>
                  <a:srgbClr val="FFFFFF"/>
                </a:highlight>
                <a:latin typeface="Roboto"/>
                <a:ea typeface="Roboto"/>
                <a:cs typeface="Roboto"/>
                <a:sym typeface="Roboto"/>
              </a:rPr>
              <a:t>Examples of getting that evidence – surveys, interviews, engagement stats, etc. -  how many people will benefit? </a:t>
            </a:r>
            <a:endParaRPr sz="1500" dirty="0">
              <a:solidFill>
                <a:schemeClr val="dk1"/>
              </a:solidFill>
              <a:highlight>
                <a:srgbClr val="FFFFFF"/>
              </a:highlight>
              <a:latin typeface="Roboto"/>
              <a:ea typeface="Roboto"/>
              <a:cs typeface="Roboto"/>
              <a:sym typeface="Roboto"/>
            </a:endParaRPr>
          </a:p>
          <a:p>
            <a:pPr marL="0" lvl="0" indent="0" algn="l" rtl="0">
              <a:spcBef>
                <a:spcPts val="0"/>
              </a:spcBef>
              <a:spcAft>
                <a:spcPts val="0"/>
              </a:spcAft>
              <a:buNone/>
            </a:pPr>
            <a:endParaRPr sz="1500" dirty="0">
              <a:solidFill>
                <a:schemeClr val="dk1"/>
              </a:solidFill>
              <a:highlight>
                <a:srgbClr val="FFFFFF"/>
              </a:highlight>
              <a:latin typeface="Roboto"/>
              <a:ea typeface="Roboto"/>
              <a:cs typeface="Roboto"/>
              <a:sym typeface="Roboto"/>
            </a:endParaRPr>
          </a:p>
          <a:p>
            <a:pPr marL="0" lvl="0" indent="0" algn="l" rtl="0">
              <a:spcBef>
                <a:spcPts val="0"/>
              </a:spcBef>
              <a:spcAft>
                <a:spcPts val="0"/>
              </a:spcAft>
              <a:buNone/>
            </a:pPr>
            <a:r>
              <a:rPr lang="en" sz="1500" dirty="0">
                <a:solidFill>
                  <a:schemeClr val="dk1"/>
                </a:solidFill>
                <a:highlight>
                  <a:srgbClr val="FFFFFF"/>
                </a:highlight>
                <a:latin typeface="Roboto"/>
                <a:ea typeface="Roboto"/>
                <a:cs typeface="Roboto"/>
                <a:sym typeface="Roboto"/>
              </a:rPr>
              <a:t>How else have you gathered these sorts of figures and for what? How did you use/share them meaningfully? </a:t>
            </a:r>
            <a:endParaRPr sz="1500" dirty="0">
              <a:solidFill>
                <a:schemeClr val="dk1"/>
              </a:solidFill>
              <a:highlight>
                <a:srgbClr val="FFFFFF"/>
              </a:highlight>
              <a:latin typeface="Roboto"/>
              <a:ea typeface="Roboto"/>
              <a:cs typeface="Roboto"/>
              <a:sym typeface="Roboto"/>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28b488d21dc_1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28b488d21dc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500" dirty="0">
                <a:solidFill>
                  <a:schemeClr val="dk1"/>
                </a:solidFill>
                <a:highlight>
                  <a:srgbClr val="FFFFFF"/>
                </a:highlight>
                <a:latin typeface="Roboto"/>
                <a:ea typeface="Roboto"/>
                <a:cs typeface="Roboto"/>
                <a:sym typeface="Roboto"/>
              </a:rPr>
              <a:t>Storytelling and narratives are not meant to hide or sugarcoat your challenges, failures, or mistakes. They are meant to show how you dealt with them, what you learned from them, and how you improved your project. Be honest and transparent about your successes and shortcomings. Acknowledge your limitations, gaps, and risks. Explain your assumptions, methods, and sources. Share your challenges, failures, and learnings as opportunities for growth and improvement.</a:t>
            </a:r>
            <a:endParaRPr sz="1500" dirty="0">
              <a:solidFill>
                <a:schemeClr val="dk1"/>
              </a:solidFill>
              <a:highlight>
                <a:srgbClr val="FFFFFF"/>
              </a:highlight>
              <a:latin typeface="Roboto"/>
              <a:ea typeface="Roboto"/>
              <a:cs typeface="Roboto"/>
              <a:sym typeface="Roboto"/>
            </a:endParaRPr>
          </a:p>
          <a:p>
            <a:pPr marL="0" lvl="0" indent="0" algn="l" rtl="0">
              <a:spcBef>
                <a:spcPts val="0"/>
              </a:spcBef>
              <a:spcAft>
                <a:spcPts val="0"/>
              </a:spcAft>
              <a:buNone/>
            </a:pPr>
            <a:endParaRPr sz="1500" dirty="0">
              <a:solidFill>
                <a:schemeClr val="dk1"/>
              </a:solidFill>
              <a:highlight>
                <a:srgbClr val="FFFFFF"/>
              </a:highlight>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 sz="1800" dirty="0">
                <a:solidFill>
                  <a:srgbClr val="666666"/>
                </a:solidFill>
                <a:latin typeface="Proxima Nova"/>
                <a:ea typeface="Proxima Nova"/>
                <a:cs typeface="Proxima Nova"/>
                <a:sym typeface="Proxima Nova"/>
              </a:rPr>
              <a:t>Be upfront about the challenges, failures and mistakes. This is a great opportunity to showcase your agility and resilience by showcasing how you overcame them</a:t>
            </a:r>
            <a:endParaRPr sz="1500" dirty="0">
              <a:solidFill>
                <a:schemeClr val="dk1"/>
              </a:solidFill>
              <a:highlight>
                <a:srgbClr val="FFFFFF"/>
              </a:highlight>
              <a:latin typeface="Roboto"/>
              <a:ea typeface="Roboto"/>
              <a:cs typeface="Roboto"/>
              <a:sym typeface="Roboto"/>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28b488d21dc_1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28b488d21dc_1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500" dirty="0">
                <a:solidFill>
                  <a:schemeClr val="dk1"/>
                </a:solidFill>
                <a:highlight>
                  <a:srgbClr val="FFFFFF"/>
                </a:highlight>
                <a:latin typeface="Roboto"/>
                <a:ea typeface="Roboto"/>
                <a:cs typeface="Roboto"/>
                <a:sym typeface="Roboto"/>
              </a:rPr>
              <a:t>Storytelling and narratives do not mean that you have to write long and complex reports. In fact, you should aim to keep your communications simple and concise. Use clear and simple language that is easy to understand and follow. Avoid jargon, acronyms, and technical terms that may confuse or alienate your audience. Use short and simple sentences and paragraphs that are well-organized and coherent.</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2"/>
          <p:cNvCxnSpPr/>
          <p:nvPr/>
        </p:nvCxnSpPr>
        <p:spPr>
          <a:xfrm>
            <a:off x="4278300" y="2751163"/>
            <a:ext cx="587400" cy="0"/>
          </a:xfrm>
          <a:prstGeom prst="straightConnector1">
            <a:avLst/>
          </a:prstGeom>
          <a:noFill/>
          <a:ln w="76200" cap="flat" cmpd="sng">
            <a:solidFill>
              <a:schemeClr val="dk1"/>
            </a:solidFill>
            <a:prstDash val="solid"/>
            <a:round/>
            <a:headEnd type="none" w="sm" len="sm"/>
            <a:tailEnd type="none" w="sm" len="sm"/>
          </a:ln>
        </p:spPr>
      </p:cxnSp>
      <p:sp>
        <p:nvSpPr>
          <p:cNvPr id="11" name="Google Shape;11;p2"/>
          <p:cNvSpPr txBox="1">
            <a:spLocks noGrp="1"/>
          </p:cNvSpPr>
          <p:nvPr>
            <p:ph type="ctrTitle"/>
          </p:nvPr>
        </p:nvSpPr>
        <p:spPr>
          <a:xfrm>
            <a:off x="311700" y="595975"/>
            <a:ext cx="8520600" cy="1957800"/>
          </a:xfrm>
          <a:prstGeom prst="rect">
            <a:avLst/>
          </a:prstGeom>
        </p:spPr>
        <p:txBody>
          <a:bodyPr spcFirstLastPara="1" wrap="square" lIns="91425" tIns="91425" rIns="91425" bIns="91425" anchor="b" anchorCtr="0">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12" name="Google Shape;12;p2"/>
          <p:cNvSpPr txBox="1">
            <a:spLocks noGrp="1"/>
          </p:cNvSpPr>
          <p:nvPr>
            <p:ph type="subTitle" idx="1"/>
          </p:nvPr>
        </p:nvSpPr>
        <p:spPr>
          <a:xfrm>
            <a:off x="311700" y="3165823"/>
            <a:ext cx="8520600" cy="733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167925"/>
            <a:ext cx="8520600" cy="19800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1"/>
              </a:buClr>
              <a:buSzPts val="11000"/>
              <a:buNone/>
              <a:defRPr sz="11000">
                <a:solidFill>
                  <a:schemeClr val="dk1"/>
                </a:solidFill>
              </a:defRPr>
            </a:lvl1pPr>
            <a:lvl2pPr lvl="1" algn="ctr">
              <a:spcBef>
                <a:spcPts val="0"/>
              </a:spcBef>
              <a:spcAft>
                <a:spcPts val="0"/>
              </a:spcAft>
              <a:buClr>
                <a:schemeClr val="dk1"/>
              </a:buClr>
              <a:buSzPts val="11000"/>
              <a:buNone/>
              <a:defRPr sz="11000">
                <a:solidFill>
                  <a:schemeClr val="dk1"/>
                </a:solidFill>
              </a:defRPr>
            </a:lvl2pPr>
            <a:lvl3pPr lvl="2" algn="ctr">
              <a:spcBef>
                <a:spcPts val="0"/>
              </a:spcBef>
              <a:spcAft>
                <a:spcPts val="0"/>
              </a:spcAft>
              <a:buClr>
                <a:schemeClr val="dk1"/>
              </a:buClr>
              <a:buSzPts val="11000"/>
              <a:buNone/>
              <a:defRPr sz="11000">
                <a:solidFill>
                  <a:schemeClr val="dk1"/>
                </a:solidFill>
              </a:defRPr>
            </a:lvl3pPr>
            <a:lvl4pPr lvl="3" algn="ctr">
              <a:spcBef>
                <a:spcPts val="0"/>
              </a:spcBef>
              <a:spcAft>
                <a:spcPts val="0"/>
              </a:spcAft>
              <a:buClr>
                <a:schemeClr val="dk1"/>
              </a:buClr>
              <a:buSzPts val="11000"/>
              <a:buNone/>
              <a:defRPr sz="11000">
                <a:solidFill>
                  <a:schemeClr val="dk1"/>
                </a:solidFill>
              </a:defRPr>
            </a:lvl4pPr>
            <a:lvl5pPr lvl="4" algn="ctr">
              <a:spcBef>
                <a:spcPts val="0"/>
              </a:spcBef>
              <a:spcAft>
                <a:spcPts val="0"/>
              </a:spcAft>
              <a:buClr>
                <a:schemeClr val="dk1"/>
              </a:buClr>
              <a:buSzPts val="11000"/>
              <a:buNone/>
              <a:defRPr sz="11000">
                <a:solidFill>
                  <a:schemeClr val="dk1"/>
                </a:solidFill>
              </a:defRPr>
            </a:lvl5pPr>
            <a:lvl6pPr lvl="5" algn="ctr">
              <a:spcBef>
                <a:spcPts val="0"/>
              </a:spcBef>
              <a:spcAft>
                <a:spcPts val="0"/>
              </a:spcAft>
              <a:buClr>
                <a:schemeClr val="dk1"/>
              </a:buClr>
              <a:buSzPts val="11000"/>
              <a:buNone/>
              <a:defRPr sz="11000">
                <a:solidFill>
                  <a:schemeClr val="dk1"/>
                </a:solidFill>
              </a:defRPr>
            </a:lvl6pPr>
            <a:lvl7pPr lvl="6" algn="ctr">
              <a:spcBef>
                <a:spcPts val="0"/>
              </a:spcBef>
              <a:spcAft>
                <a:spcPts val="0"/>
              </a:spcAft>
              <a:buClr>
                <a:schemeClr val="dk1"/>
              </a:buClr>
              <a:buSzPts val="11000"/>
              <a:buNone/>
              <a:defRPr sz="11000">
                <a:solidFill>
                  <a:schemeClr val="dk1"/>
                </a:solidFill>
              </a:defRPr>
            </a:lvl7pPr>
            <a:lvl8pPr lvl="7" algn="ctr">
              <a:spcBef>
                <a:spcPts val="0"/>
              </a:spcBef>
              <a:spcAft>
                <a:spcPts val="0"/>
              </a:spcAft>
              <a:buClr>
                <a:schemeClr val="dk1"/>
              </a:buClr>
              <a:buSzPts val="11000"/>
              <a:buNone/>
              <a:defRPr sz="11000">
                <a:solidFill>
                  <a:schemeClr val="dk1"/>
                </a:solidFill>
              </a:defRPr>
            </a:lvl8pPr>
            <a:lvl9pPr lvl="8" algn="ctr">
              <a:spcBef>
                <a:spcPts val="0"/>
              </a:spcBef>
              <a:spcAft>
                <a:spcPts val="0"/>
              </a:spcAft>
              <a:buClr>
                <a:schemeClr val="dk1"/>
              </a:buClr>
              <a:buSzPts val="11000"/>
              <a:buNone/>
              <a:defRPr sz="11000">
                <a:solidFill>
                  <a:schemeClr val="dk1"/>
                </a:solidFill>
              </a:defRPr>
            </a:lvl9pPr>
          </a:lstStyle>
          <a:p>
            <a:r>
              <a:t>xx%</a:t>
            </a:r>
          </a:p>
        </p:txBody>
      </p:sp>
      <p:sp>
        <p:nvSpPr>
          <p:cNvPr id="48" name="Google Shape;48;p11"/>
          <p:cNvSpPr txBox="1">
            <a:spLocks noGrp="1"/>
          </p:cNvSpPr>
          <p:nvPr>
            <p:ph type="body" idx="1"/>
          </p:nvPr>
        </p:nvSpPr>
        <p:spPr>
          <a:xfrm>
            <a:off x="311700" y="3224250"/>
            <a:ext cx="85206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9" name="Google Shape;4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311700" y="2480550"/>
            <a:ext cx="8114400" cy="24459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6800"/>
              <a:buNone/>
              <a:defRPr sz="6800">
                <a:solidFill>
                  <a:schemeClr val="lt1"/>
                </a:solidFill>
              </a:defRPr>
            </a:lvl1pPr>
            <a:lvl2pPr lvl="1">
              <a:spcBef>
                <a:spcPts val="0"/>
              </a:spcBef>
              <a:spcAft>
                <a:spcPts val="0"/>
              </a:spcAft>
              <a:buClr>
                <a:schemeClr val="lt1"/>
              </a:buClr>
              <a:buSzPts val="6800"/>
              <a:buNone/>
              <a:defRPr sz="6800">
                <a:solidFill>
                  <a:schemeClr val="lt1"/>
                </a:solidFill>
              </a:defRPr>
            </a:lvl2pPr>
            <a:lvl3pPr lvl="2">
              <a:spcBef>
                <a:spcPts val="0"/>
              </a:spcBef>
              <a:spcAft>
                <a:spcPts val="0"/>
              </a:spcAft>
              <a:buClr>
                <a:schemeClr val="lt1"/>
              </a:buClr>
              <a:buSzPts val="6800"/>
              <a:buNone/>
              <a:defRPr sz="6800">
                <a:solidFill>
                  <a:schemeClr val="lt1"/>
                </a:solidFill>
              </a:defRPr>
            </a:lvl3pPr>
            <a:lvl4pPr lvl="3">
              <a:spcBef>
                <a:spcPts val="0"/>
              </a:spcBef>
              <a:spcAft>
                <a:spcPts val="0"/>
              </a:spcAft>
              <a:buClr>
                <a:schemeClr val="lt1"/>
              </a:buClr>
              <a:buSzPts val="6800"/>
              <a:buNone/>
              <a:defRPr sz="6800">
                <a:solidFill>
                  <a:schemeClr val="lt1"/>
                </a:solidFill>
              </a:defRPr>
            </a:lvl4pPr>
            <a:lvl5pPr lvl="4">
              <a:spcBef>
                <a:spcPts val="0"/>
              </a:spcBef>
              <a:spcAft>
                <a:spcPts val="0"/>
              </a:spcAft>
              <a:buClr>
                <a:schemeClr val="lt1"/>
              </a:buClr>
              <a:buSzPts val="6800"/>
              <a:buNone/>
              <a:defRPr sz="6800">
                <a:solidFill>
                  <a:schemeClr val="lt1"/>
                </a:solidFill>
              </a:defRPr>
            </a:lvl5pPr>
            <a:lvl6pPr lvl="5">
              <a:spcBef>
                <a:spcPts val="0"/>
              </a:spcBef>
              <a:spcAft>
                <a:spcPts val="0"/>
              </a:spcAft>
              <a:buClr>
                <a:schemeClr val="lt1"/>
              </a:buClr>
              <a:buSzPts val="6800"/>
              <a:buNone/>
              <a:defRPr sz="6800">
                <a:solidFill>
                  <a:schemeClr val="lt1"/>
                </a:solidFill>
              </a:defRPr>
            </a:lvl6pPr>
            <a:lvl7pPr lvl="6">
              <a:spcBef>
                <a:spcPts val="0"/>
              </a:spcBef>
              <a:spcAft>
                <a:spcPts val="0"/>
              </a:spcAft>
              <a:buClr>
                <a:schemeClr val="lt1"/>
              </a:buClr>
              <a:buSzPts val="6800"/>
              <a:buNone/>
              <a:defRPr sz="6800">
                <a:solidFill>
                  <a:schemeClr val="lt1"/>
                </a:solidFill>
              </a:defRPr>
            </a:lvl7pPr>
            <a:lvl8pPr lvl="7">
              <a:spcBef>
                <a:spcPts val="0"/>
              </a:spcBef>
              <a:spcAft>
                <a:spcPts val="0"/>
              </a:spcAft>
              <a:buClr>
                <a:schemeClr val="lt1"/>
              </a:buClr>
              <a:buSzPts val="6800"/>
              <a:buNone/>
              <a:defRPr sz="6800">
                <a:solidFill>
                  <a:schemeClr val="lt1"/>
                </a:solidFill>
              </a:defRPr>
            </a:lvl8pPr>
            <a:lvl9pPr lvl="8">
              <a:spcBef>
                <a:spcPts val="0"/>
              </a:spcBef>
              <a:spcAft>
                <a:spcPts val="0"/>
              </a:spcAft>
              <a:buClr>
                <a:schemeClr val="lt1"/>
              </a:buClr>
              <a:buSzPts val="6800"/>
              <a:buNone/>
              <a:defRPr sz="6800">
                <a:solidFill>
                  <a:schemeClr val="lt1"/>
                </a:solidFill>
              </a:defRPr>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9" name="Google Shape;19;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3" name="Google Shape;23;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6318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1" name="Google Shape;31;p7"/>
          <p:cNvSpPr txBox="1">
            <a:spLocks noGrp="1"/>
          </p:cNvSpPr>
          <p:nvPr>
            <p:ph type="body" idx="1"/>
          </p:nvPr>
        </p:nvSpPr>
        <p:spPr>
          <a:xfrm>
            <a:off x="311700" y="1490875"/>
            <a:ext cx="2808000" cy="30780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526350"/>
            <a:ext cx="56838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10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 name="Google Shape;38;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39" name="Google Shape;39;p9"/>
          <p:cNvSpPr txBox="1">
            <a:spLocks noGrp="1"/>
          </p:cNvSpPr>
          <p:nvPr>
            <p:ph type="title"/>
          </p:nvPr>
        </p:nvSpPr>
        <p:spPr>
          <a:xfrm>
            <a:off x="265500" y="1375599"/>
            <a:ext cx="4045200" cy="1551900"/>
          </a:xfrm>
          <a:prstGeom prst="rect">
            <a:avLst/>
          </a:prstGeom>
        </p:spPr>
        <p:txBody>
          <a:bodyPr spcFirstLastPara="1" wrap="square" lIns="91425" tIns="91425" rIns="91425" bIns="91425" anchor="b" anchorCtr="0">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0" name="Google Shape;40;p9"/>
          <p:cNvSpPr txBox="1">
            <a:spLocks noGrp="1"/>
          </p:cNvSpPr>
          <p:nvPr>
            <p:ph type="subTitle" idx="1"/>
          </p:nvPr>
        </p:nvSpPr>
        <p:spPr>
          <a:xfrm>
            <a:off x="265500" y="2981125"/>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1" name="Google Shape;41;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42" name="Google Shape;4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9500" y="423372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a:endParaRPr/>
          </a:p>
        </p:txBody>
      </p:sp>
      <p:sp>
        <p:nvSpPr>
          <p:cNvPr id="45" name="Google Shape;4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ameday">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1pPr>
            <a:lvl2pPr lvl="1">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2pPr>
            <a:lvl3pPr lvl="2">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3pPr>
            <a:lvl4pPr lvl="3">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4pPr>
            <a:lvl5pPr lvl="4">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5pPr>
            <a:lvl6pPr lvl="5">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6pPr>
            <a:lvl7pPr lvl="6">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7pPr>
            <a:lvl8pPr lvl="7">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8pPr>
            <a:lvl9pPr lvl="8">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Proxima Nova"/>
              <a:buChar char="●"/>
              <a:defRPr sz="1800">
                <a:solidFill>
                  <a:schemeClr val="dk2"/>
                </a:solidFill>
                <a:latin typeface="Proxima Nova"/>
                <a:ea typeface="Proxima Nova"/>
                <a:cs typeface="Proxima Nova"/>
                <a:sym typeface="Proxima Nova"/>
              </a:defRPr>
            </a:lvl1pPr>
            <a:lvl2pPr marL="914400" lvl="1" indent="-3175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2pPr>
            <a:lvl3pPr marL="1371600" lvl="2" indent="-3175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3pPr>
            <a:lvl4pPr marL="1828800" lvl="3" indent="-3175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marL="2286000" lvl="4" indent="-3175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marL="2743200" lvl="5" indent="-3175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marL="3200400" lvl="6" indent="-3175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marL="3657600" lvl="7" indent="-3175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marL="4114800" lvl="8" indent="-3175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Proxima Nova"/>
                <a:ea typeface="Proxima Nova"/>
                <a:cs typeface="Proxima Nova"/>
                <a:sym typeface="Proxima Nova"/>
              </a:defRPr>
            </a:lvl1pPr>
            <a:lvl2pPr lvl="1" algn="r">
              <a:buNone/>
              <a:defRPr sz="1000">
                <a:solidFill>
                  <a:schemeClr val="dk2"/>
                </a:solidFill>
                <a:latin typeface="Proxima Nova"/>
                <a:ea typeface="Proxima Nova"/>
                <a:cs typeface="Proxima Nova"/>
                <a:sym typeface="Proxima Nova"/>
              </a:defRPr>
            </a:lvl2pPr>
            <a:lvl3pPr lvl="2" algn="r">
              <a:buNone/>
              <a:defRPr sz="1000">
                <a:solidFill>
                  <a:schemeClr val="dk2"/>
                </a:solidFill>
                <a:latin typeface="Proxima Nova"/>
                <a:ea typeface="Proxima Nova"/>
                <a:cs typeface="Proxima Nova"/>
                <a:sym typeface="Proxima Nova"/>
              </a:defRPr>
            </a:lvl3pPr>
            <a:lvl4pPr lvl="3" algn="r">
              <a:buNone/>
              <a:defRPr sz="1000">
                <a:solidFill>
                  <a:schemeClr val="dk2"/>
                </a:solidFill>
                <a:latin typeface="Proxima Nova"/>
                <a:ea typeface="Proxima Nova"/>
                <a:cs typeface="Proxima Nova"/>
                <a:sym typeface="Proxima Nova"/>
              </a:defRPr>
            </a:lvl4pPr>
            <a:lvl5pPr lvl="4" algn="r">
              <a:buNone/>
              <a:defRPr sz="1000">
                <a:solidFill>
                  <a:schemeClr val="dk2"/>
                </a:solidFill>
                <a:latin typeface="Proxima Nova"/>
                <a:ea typeface="Proxima Nova"/>
                <a:cs typeface="Proxima Nova"/>
                <a:sym typeface="Proxima Nova"/>
              </a:defRPr>
            </a:lvl5pPr>
            <a:lvl6pPr lvl="5" algn="r">
              <a:buNone/>
              <a:defRPr sz="1000">
                <a:solidFill>
                  <a:schemeClr val="dk2"/>
                </a:solidFill>
                <a:latin typeface="Proxima Nova"/>
                <a:ea typeface="Proxima Nova"/>
                <a:cs typeface="Proxima Nova"/>
                <a:sym typeface="Proxima Nova"/>
              </a:defRPr>
            </a:lvl6pPr>
            <a:lvl7pPr lvl="6" algn="r">
              <a:buNone/>
              <a:defRPr sz="1000">
                <a:solidFill>
                  <a:schemeClr val="dk2"/>
                </a:solidFill>
                <a:latin typeface="Proxima Nova"/>
                <a:ea typeface="Proxima Nova"/>
                <a:cs typeface="Proxima Nova"/>
                <a:sym typeface="Proxima Nova"/>
              </a:defRPr>
            </a:lvl7pPr>
            <a:lvl8pPr lvl="7" algn="r">
              <a:buNone/>
              <a:defRPr sz="1000">
                <a:solidFill>
                  <a:schemeClr val="dk2"/>
                </a:solidFill>
                <a:latin typeface="Proxima Nova"/>
                <a:ea typeface="Proxima Nova"/>
                <a:cs typeface="Proxima Nova"/>
                <a:sym typeface="Proxima Nova"/>
              </a:defRPr>
            </a:lvl8pPr>
            <a:lvl9pPr lvl="8" algn="r">
              <a:buNone/>
              <a:defRPr sz="1000">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www.communitycomms.org.nz/resources/" TargetMode="External"/><Relationship Id="rId7" Type="http://schemas.openxmlformats.org/officeDocument/2006/relationships/hyperlink" Target="http://www.digitalboost.business.govt.nz"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hyperlink" Target="http://www.mailchimp.com" TargetMode="External"/><Relationship Id="rId5" Type="http://schemas.openxmlformats.org/officeDocument/2006/relationships/hyperlink" Target="https://support.wix.com/en/article/building-a-website-for-free" TargetMode="External"/><Relationship Id="rId4" Type="http://schemas.openxmlformats.org/officeDocument/2006/relationships/hyperlink" Target="http://www.canva.com/canva-for-nonprofit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3"/>
          <p:cNvSpPr txBox="1">
            <a:spLocks noGrp="1"/>
          </p:cNvSpPr>
          <p:nvPr>
            <p:ph type="ctrTitle"/>
          </p:nvPr>
        </p:nvSpPr>
        <p:spPr>
          <a:xfrm>
            <a:off x="311700" y="595975"/>
            <a:ext cx="8520600" cy="19578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Telling your story</a:t>
            </a:r>
            <a:endParaRPr/>
          </a:p>
        </p:txBody>
      </p:sp>
      <p:sp>
        <p:nvSpPr>
          <p:cNvPr id="57" name="Google Shape;57;p13"/>
          <p:cNvSpPr txBox="1">
            <a:spLocks noGrp="1"/>
          </p:cNvSpPr>
          <p:nvPr>
            <p:ph type="subTitle" idx="1"/>
          </p:nvPr>
        </p:nvSpPr>
        <p:spPr>
          <a:xfrm>
            <a:off x="311700" y="3165823"/>
            <a:ext cx="8520600" cy="7335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Presented by Dominique Thurlow and Danielle Lorberbaum</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Alignment with your audience</a:t>
            </a:r>
            <a:endParaRPr/>
          </a:p>
        </p:txBody>
      </p:sp>
      <p:pic>
        <p:nvPicPr>
          <p:cNvPr id="119" name="Google Shape;119;p22"/>
          <p:cNvPicPr preferRelativeResize="0"/>
          <p:nvPr/>
        </p:nvPicPr>
        <p:blipFill rotWithShape="1">
          <a:blip r:embed="rId3">
            <a:alphaModFix/>
          </a:blip>
          <a:srcRect t="6180" b="4510"/>
          <a:stretch/>
        </p:blipFill>
        <p:spPr>
          <a:xfrm>
            <a:off x="1484825" y="949375"/>
            <a:ext cx="6174351" cy="413584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Other things to consider</a:t>
            </a:r>
            <a:endParaRPr/>
          </a:p>
        </p:txBody>
      </p:sp>
      <p:pic>
        <p:nvPicPr>
          <p:cNvPr id="125" name="Google Shape;125;p23"/>
          <p:cNvPicPr preferRelativeResize="0"/>
          <p:nvPr/>
        </p:nvPicPr>
        <p:blipFill>
          <a:blip r:embed="rId3">
            <a:alphaModFix/>
          </a:blip>
          <a:stretch>
            <a:fillRect/>
          </a:stretch>
        </p:blipFill>
        <p:spPr>
          <a:xfrm>
            <a:off x="409575" y="1099950"/>
            <a:ext cx="8324849" cy="38209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Some great resources to help tell your story</a:t>
            </a:r>
            <a:endParaRPr/>
          </a:p>
        </p:txBody>
      </p:sp>
      <p:sp>
        <p:nvSpPr>
          <p:cNvPr id="131" name="Google Shape;131;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Community Comms Collective: </a:t>
            </a:r>
            <a:r>
              <a:rPr lang="en" u="sng">
                <a:solidFill>
                  <a:schemeClr val="hlink"/>
                </a:solidFill>
                <a:hlinkClick r:id="rId3"/>
              </a:rPr>
              <a:t>www.communitycomms.org.nz/resources/</a:t>
            </a:r>
            <a:endParaRPr/>
          </a:p>
          <a:p>
            <a:pPr marL="0" lvl="0" indent="0" algn="l" rtl="0">
              <a:spcBef>
                <a:spcPts val="1200"/>
              </a:spcBef>
              <a:spcAft>
                <a:spcPts val="0"/>
              </a:spcAft>
              <a:buNone/>
            </a:pPr>
            <a:r>
              <a:rPr lang="en"/>
              <a:t>Canva: </a:t>
            </a:r>
            <a:r>
              <a:rPr lang="en" u="sng">
                <a:solidFill>
                  <a:schemeClr val="hlink"/>
                </a:solidFill>
                <a:hlinkClick r:id="rId4"/>
              </a:rPr>
              <a:t>www.canva.com/canva-for-nonprofits</a:t>
            </a:r>
            <a:r>
              <a:rPr lang="en"/>
              <a:t> </a:t>
            </a:r>
            <a:endParaRPr/>
          </a:p>
          <a:p>
            <a:pPr marL="0" lvl="0" indent="0" algn="l" rtl="0">
              <a:spcBef>
                <a:spcPts val="1200"/>
              </a:spcBef>
              <a:spcAft>
                <a:spcPts val="0"/>
              </a:spcAft>
              <a:buNone/>
            </a:pPr>
            <a:r>
              <a:rPr lang="en"/>
              <a:t>Wix: </a:t>
            </a:r>
            <a:r>
              <a:rPr lang="en" u="sng">
                <a:solidFill>
                  <a:schemeClr val="hlink"/>
                </a:solidFill>
                <a:hlinkClick r:id="rId5"/>
              </a:rPr>
              <a:t>www.</a:t>
            </a:r>
            <a:r>
              <a:rPr lang="en" u="sng">
                <a:solidFill>
                  <a:schemeClr val="hlink"/>
                </a:solidFill>
                <a:hlinkClick r:id="rId5"/>
              </a:rPr>
              <a:t>support.wix.com/en/article/building-a-website-for-free</a:t>
            </a:r>
            <a:r>
              <a:rPr lang="en"/>
              <a:t> </a:t>
            </a:r>
            <a:endParaRPr/>
          </a:p>
          <a:p>
            <a:pPr marL="0" lvl="0" indent="0" algn="l" rtl="0">
              <a:spcBef>
                <a:spcPts val="1200"/>
              </a:spcBef>
              <a:spcAft>
                <a:spcPts val="0"/>
              </a:spcAft>
              <a:buNone/>
            </a:pPr>
            <a:r>
              <a:rPr lang="en"/>
              <a:t>Mailchimp: </a:t>
            </a:r>
            <a:r>
              <a:rPr lang="en" u="sng">
                <a:solidFill>
                  <a:schemeClr val="hlink"/>
                </a:solidFill>
                <a:hlinkClick r:id="rId6"/>
              </a:rPr>
              <a:t>www.mailchimp.com</a:t>
            </a:r>
            <a:r>
              <a:rPr lang="en"/>
              <a:t> </a:t>
            </a:r>
            <a:endParaRPr/>
          </a:p>
          <a:p>
            <a:pPr marL="0" lvl="0" indent="0" algn="l" rtl="0">
              <a:spcBef>
                <a:spcPts val="1200"/>
              </a:spcBef>
              <a:spcAft>
                <a:spcPts val="1200"/>
              </a:spcAft>
              <a:buNone/>
            </a:pPr>
            <a:r>
              <a:rPr lang="en"/>
              <a:t>DigitalBoost: </a:t>
            </a:r>
            <a:r>
              <a:rPr lang="en" u="sng">
                <a:solidFill>
                  <a:schemeClr val="hlink"/>
                </a:solidFill>
                <a:hlinkClick r:id="rId7"/>
              </a:rPr>
              <a:t>digitalboost.business.govt.nz</a:t>
            </a:r>
            <a:r>
              <a:rPr lang="en"/>
              <a:t>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136" name="Google Shape;136;p25"/>
          <p:cNvPicPr preferRelativeResize="0"/>
          <p:nvPr/>
        </p:nvPicPr>
        <p:blipFill rotWithShape="1">
          <a:blip r:embed="rId3">
            <a:alphaModFix/>
          </a:blip>
          <a:srcRect t="5302" b="8192"/>
          <a:stretch/>
        </p:blipFill>
        <p:spPr>
          <a:xfrm>
            <a:off x="2138025" y="704850"/>
            <a:ext cx="4867948" cy="4211052"/>
          </a:xfrm>
          <a:prstGeom prst="rect">
            <a:avLst/>
          </a:prstGeom>
          <a:noFill/>
          <a:ln>
            <a:noFill/>
          </a:ln>
        </p:spPr>
      </p:pic>
      <p:sp>
        <p:nvSpPr>
          <p:cNvPr id="137" name="Google Shape;137;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Any pātai?</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311700" y="445025"/>
            <a:ext cx="8520600" cy="953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700"/>
              <a:t>How do you tell your story?</a:t>
            </a:r>
            <a:endParaRPr sz="2700"/>
          </a:p>
        </p:txBody>
      </p:sp>
      <p:pic>
        <p:nvPicPr>
          <p:cNvPr id="63" name="Google Shape;63;p14"/>
          <p:cNvPicPr preferRelativeResize="0"/>
          <p:nvPr/>
        </p:nvPicPr>
        <p:blipFill>
          <a:blip r:embed="rId3">
            <a:alphaModFix/>
          </a:blip>
          <a:stretch>
            <a:fillRect/>
          </a:stretch>
        </p:blipFill>
        <p:spPr>
          <a:xfrm>
            <a:off x="1500700" y="973275"/>
            <a:ext cx="6142577" cy="409402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Define your story</a:t>
            </a:r>
            <a:endParaRPr/>
          </a:p>
        </p:txBody>
      </p:sp>
      <p:sp>
        <p:nvSpPr>
          <p:cNvPr id="69" name="Google Shape;69;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Who are you?</a:t>
            </a:r>
            <a:endParaRPr/>
          </a:p>
          <a:p>
            <a:pPr marL="0" lvl="0" indent="0" algn="l" rtl="0">
              <a:spcBef>
                <a:spcPts val="1200"/>
              </a:spcBef>
              <a:spcAft>
                <a:spcPts val="0"/>
              </a:spcAft>
              <a:buNone/>
            </a:pPr>
            <a:r>
              <a:rPr lang="en"/>
              <a:t>What do you do?</a:t>
            </a:r>
            <a:endParaRPr/>
          </a:p>
          <a:p>
            <a:pPr marL="0" lvl="0" indent="0" algn="l" rtl="0">
              <a:spcBef>
                <a:spcPts val="1200"/>
              </a:spcBef>
              <a:spcAft>
                <a:spcPts val="0"/>
              </a:spcAft>
              <a:buNone/>
            </a:pPr>
            <a:r>
              <a:rPr lang="en"/>
              <a:t>What’s your vision?</a:t>
            </a:r>
            <a:endParaRPr/>
          </a:p>
          <a:p>
            <a:pPr marL="0" lvl="0" indent="0" algn="l" rtl="0">
              <a:spcBef>
                <a:spcPts val="1200"/>
              </a:spcBef>
              <a:spcAft>
                <a:spcPts val="1200"/>
              </a:spcAft>
              <a:buNone/>
            </a:pPr>
            <a:r>
              <a:rPr lang="en"/>
              <a:t>What are your goals and aspirations?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Who is your audience?</a:t>
            </a:r>
            <a:endParaRPr/>
          </a:p>
        </p:txBody>
      </p:sp>
      <p:pic>
        <p:nvPicPr>
          <p:cNvPr id="75" name="Google Shape;75;p16"/>
          <p:cNvPicPr preferRelativeResize="0"/>
          <p:nvPr/>
        </p:nvPicPr>
        <p:blipFill rotWithShape="1">
          <a:blip r:embed="rId3">
            <a:alphaModFix/>
          </a:blip>
          <a:srcRect b="15419"/>
          <a:stretch/>
        </p:blipFill>
        <p:spPr>
          <a:xfrm>
            <a:off x="152400" y="2371700"/>
            <a:ext cx="8839199" cy="2588174"/>
          </a:xfrm>
          <a:prstGeom prst="rect">
            <a:avLst/>
          </a:prstGeom>
          <a:noFill/>
          <a:ln>
            <a:noFill/>
          </a:ln>
        </p:spPr>
      </p:pic>
      <p:pic>
        <p:nvPicPr>
          <p:cNvPr id="76" name="Google Shape;76;p16"/>
          <p:cNvPicPr preferRelativeResize="0"/>
          <p:nvPr/>
        </p:nvPicPr>
        <p:blipFill>
          <a:blip r:embed="rId4">
            <a:alphaModFix/>
          </a:blip>
          <a:stretch>
            <a:fillRect/>
          </a:stretch>
        </p:blipFill>
        <p:spPr>
          <a:xfrm>
            <a:off x="338175" y="1221825"/>
            <a:ext cx="2005725" cy="1439275"/>
          </a:xfrm>
          <a:prstGeom prst="rect">
            <a:avLst/>
          </a:prstGeom>
          <a:noFill/>
          <a:ln>
            <a:noFill/>
          </a:ln>
        </p:spPr>
      </p:pic>
      <p:pic>
        <p:nvPicPr>
          <p:cNvPr id="77" name="Google Shape;77;p16"/>
          <p:cNvPicPr preferRelativeResize="0"/>
          <p:nvPr/>
        </p:nvPicPr>
        <p:blipFill>
          <a:blip r:embed="rId5">
            <a:alphaModFix/>
          </a:blip>
          <a:stretch>
            <a:fillRect/>
          </a:stretch>
        </p:blipFill>
        <p:spPr>
          <a:xfrm>
            <a:off x="2653575" y="1153100"/>
            <a:ext cx="1886574" cy="1522351"/>
          </a:xfrm>
          <a:prstGeom prst="rect">
            <a:avLst/>
          </a:prstGeom>
          <a:noFill/>
          <a:ln>
            <a:noFill/>
          </a:ln>
        </p:spPr>
      </p:pic>
      <p:pic>
        <p:nvPicPr>
          <p:cNvPr id="78" name="Google Shape;78;p16"/>
          <p:cNvPicPr preferRelativeResize="0"/>
          <p:nvPr/>
        </p:nvPicPr>
        <p:blipFill>
          <a:blip r:embed="rId6">
            <a:alphaModFix/>
          </a:blip>
          <a:stretch>
            <a:fillRect/>
          </a:stretch>
        </p:blipFill>
        <p:spPr>
          <a:xfrm>
            <a:off x="6967550" y="986500"/>
            <a:ext cx="1808050" cy="1855549"/>
          </a:xfrm>
          <a:prstGeom prst="rect">
            <a:avLst/>
          </a:prstGeom>
          <a:noFill/>
          <a:ln>
            <a:noFill/>
          </a:ln>
        </p:spPr>
      </p:pic>
      <p:pic>
        <p:nvPicPr>
          <p:cNvPr id="79" name="Google Shape;79;p16"/>
          <p:cNvPicPr preferRelativeResize="0"/>
          <p:nvPr/>
        </p:nvPicPr>
        <p:blipFill>
          <a:blip r:embed="rId7">
            <a:alphaModFix/>
          </a:blip>
          <a:stretch>
            <a:fillRect/>
          </a:stretch>
        </p:blipFill>
        <p:spPr>
          <a:xfrm>
            <a:off x="4849825" y="1178274"/>
            <a:ext cx="1808050" cy="147200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“People don’t buy what you do, they buy why you do it.”</a:t>
            </a:r>
            <a:endParaRPr/>
          </a:p>
        </p:txBody>
      </p:sp>
      <p:pic>
        <p:nvPicPr>
          <p:cNvPr id="85" name="Google Shape;85;p17"/>
          <p:cNvPicPr preferRelativeResize="0"/>
          <p:nvPr/>
        </p:nvPicPr>
        <p:blipFill>
          <a:blip r:embed="rId3">
            <a:alphaModFix/>
          </a:blip>
          <a:stretch>
            <a:fillRect/>
          </a:stretch>
        </p:blipFill>
        <p:spPr>
          <a:xfrm>
            <a:off x="78675" y="1479826"/>
            <a:ext cx="8667545" cy="34164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0" name="Google Shape;90;p18"/>
          <p:cNvPicPr preferRelativeResize="0"/>
          <p:nvPr/>
        </p:nvPicPr>
        <p:blipFill>
          <a:blip r:embed="rId3">
            <a:alphaModFix/>
          </a:blip>
          <a:stretch>
            <a:fillRect/>
          </a:stretch>
        </p:blipFill>
        <p:spPr>
          <a:xfrm>
            <a:off x="2594628" y="1152463"/>
            <a:ext cx="6549371" cy="3991026"/>
          </a:xfrm>
          <a:prstGeom prst="rect">
            <a:avLst/>
          </a:prstGeom>
          <a:noFill/>
          <a:ln>
            <a:noFill/>
          </a:ln>
        </p:spPr>
      </p:pic>
      <p:sp>
        <p:nvSpPr>
          <p:cNvPr id="91" name="Google Shape;91;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Share with your neighbour</a:t>
            </a:r>
            <a:endParaRPr/>
          </a:p>
        </p:txBody>
      </p:sp>
      <p:sp>
        <p:nvSpPr>
          <p:cNvPr id="92" name="Google Shape;92;p18"/>
          <p:cNvSpPr txBox="1">
            <a:spLocks noGrp="1"/>
          </p:cNvSpPr>
          <p:nvPr>
            <p:ph type="body" idx="1"/>
          </p:nvPr>
        </p:nvSpPr>
        <p:spPr>
          <a:xfrm>
            <a:off x="353550" y="1485275"/>
            <a:ext cx="3086400" cy="11667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1200"/>
              </a:spcAft>
              <a:buNone/>
            </a:pPr>
            <a:r>
              <a:rPr lang="en"/>
              <a:t>1. Introduce yourself and tell the story of the organisation you’re with today.</a:t>
            </a:r>
            <a:endParaRPr/>
          </a:p>
        </p:txBody>
      </p:sp>
      <p:sp>
        <p:nvSpPr>
          <p:cNvPr id="93" name="Google Shape;93;p18"/>
          <p:cNvSpPr txBox="1">
            <a:spLocks noGrp="1"/>
          </p:cNvSpPr>
          <p:nvPr>
            <p:ph type="body" idx="1"/>
          </p:nvPr>
        </p:nvSpPr>
        <p:spPr>
          <a:xfrm>
            <a:off x="353550" y="2651975"/>
            <a:ext cx="2605200" cy="18855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2. Get your neighbour’s perspective on your story and its importance!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Use data and evidence</a:t>
            </a:r>
            <a:endParaRPr/>
          </a:p>
        </p:txBody>
      </p:sp>
      <p:sp>
        <p:nvSpPr>
          <p:cNvPr id="99" name="Google Shape;99;p19"/>
          <p:cNvSpPr txBox="1">
            <a:spLocks noGrp="1"/>
          </p:cNvSpPr>
          <p:nvPr>
            <p:ph type="body" idx="1"/>
          </p:nvPr>
        </p:nvSpPr>
        <p:spPr>
          <a:xfrm>
            <a:off x="311700" y="1152475"/>
            <a:ext cx="5540100" cy="2136600"/>
          </a:xfrm>
          <a:prstGeom prst="rect">
            <a:avLst/>
          </a:prstGeom>
        </p:spPr>
        <p:txBody>
          <a:bodyPr spcFirstLastPara="1" wrap="square" lIns="91425" tIns="91425" rIns="91425" bIns="91425" anchor="t" anchorCtr="0">
            <a:normAutofit/>
          </a:bodyPr>
          <a:lstStyle/>
          <a:p>
            <a:pPr marL="0" marR="0" lvl="0" indent="0" algn="l" rtl="0">
              <a:lnSpc>
                <a:spcPct val="115000"/>
              </a:lnSpc>
              <a:spcBef>
                <a:spcPts val="0"/>
              </a:spcBef>
              <a:spcAft>
                <a:spcPts val="0"/>
              </a:spcAft>
              <a:buNone/>
            </a:pPr>
            <a:r>
              <a:rPr lang="en"/>
              <a:t>While data is not everything….well placed numbers and clearly presented data can provide a critical lens to understanding your work.</a:t>
            </a:r>
            <a:endParaRPr sz="1500">
              <a:solidFill>
                <a:srgbClr val="000000"/>
              </a:solidFill>
              <a:highlight>
                <a:srgbClr val="FFFFFF"/>
              </a:highlight>
              <a:latin typeface="Roboto"/>
              <a:ea typeface="Roboto"/>
              <a:cs typeface="Roboto"/>
              <a:sym typeface="Roboto"/>
            </a:endParaRPr>
          </a:p>
          <a:p>
            <a:pPr marL="0" lvl="0" indent="0" algn="l" rtl="0">
              <a:spcBef>
                <a:spcPts val="1200"/>
              </a:spcBef>
              <a:spcAft>
                <a:spcPts val="1200"/>
              </a:spcAft>
              <a:buNone/>
            </a:pPr>
            <a:endParaRPr sz="1500">
              <a:solidFill>
                <a:srgbClr val="000000"/>
              </a:solidFill>
              <a:highlight>
                <a:srgbClr val="FFFFFF"/>
              </a:highlight>
              <a:latin typeface="Roboto"/>
              <a:ea typeface="Roboto"/>
              <a:cs typeface="Roboto"/>
              <a:sym typeface="Roboto"/>
            </a:endParaRPr>
          </a:p>
        </p:txBody>
      </p:sp>
      <p:pic>
        <p:nvPicPr>
          <p:cNvPr id="100" name="Google Shape;100;p19"/>
          <p:cNvPicPr preferRelativeResize="0"/>
          <p:nvPr/>
        </p:nvPicPr>
        <p:blipFill rotWithShape="1">
          <a:blip r:embed="rId3">
            <a:alphaModFix/>
          </a:blip>
          <a:srcRect l="13281" r="14967" b="18936"/>
          <a:stretch/>
        </p:blipFill>
        <p:spPr>
          <a:xfrm>
            <a:off x="6153550" y="227525"/>
            <a:ext cx="2678749" cy="4688451"/>
          </a:xfrm>
          <a:prstGeom prst="rect">
            <a:avLst/>
          </a:prstGeom>
          <a:noFill/>
          <a:ln>
            <a:noFill/>
          </a:ln>
        </p:spPr>
      </p:pic>
      <p:pic>
        <p:nvPicPr>
          <p:cNvPr id="101" name="Google Shape;101;p19"/>
          <p:cNvPicPr preferRelativeResize="0"/>
          <p:nvPr/>
        </p:nvPicPr>
        <p:blipFill rotWithShape="1">
          <a:blip r:embed="rId4">
            <a:alphaModFix/>
          </a:blip>
          <a:srcRect l="17523" t="7186" r="1909" b="57023"/>
          <a:stretch/>
        </p:blipFill>
        <p:spPr>
          <a:xfrm>
            <a:off x="311700" y="3549149"/>
            <a:ext cx="5540100" cy="14735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Be honest and transparent</a:t>
            </a:r>
            <a:endParaRPr/>
          </a:p>
        </p:txBody>
      </p:sp>
      <p:pic>
        <p:nvPicPr>
          <p:cNvPr id="107" name="Google Shape;107;p20"/>
          <p:cNvPicPr preferRelativeResize="0"/>
          <p:nvPr/>
        </p:nvPicPr>
        <p:blipFill>
          <a:blip r:embed="rId3">
            <a:alphaModFix/>
          </a:blip>
          <a:stretch>
            <a:fillRect/>
          </a:stretch>
        </p:blipFill>
        <p:spPr>
          <a:xfrm>
            <a:off x="1493062" y="1017725"/>
            <a:ext cx="6157867" cy="41257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Keep it simple and concise</a:t>
            </a:r>
            <a:endParaRPr/>
          </a:p>
        </p:txBody>
      </p:sp>
      <p:sp>
        <p:nvSpPr>
          <p:cNvPr id="113" name="Google Shape;113;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marR="0" lvl="0" indent="0" algn="l" rtl="0">
              <a:lnSpc>
                <a:spcPct val="115000"/>
              </a:lnSpc>
              <a:spcBef>
                <a:spcPts val="0"/>
              </a:spcBef>
              <a:spcAft>
                <a:spcPts val="0"/>
              </a:spcAft>
              <a:buNone/>
            </a:pPr>
            <a:r>
              <a:rPr lang="en"/>
              <a:t>Readability matters! Prepare stories that are easy to digest. </a:t>
            </a:r>
            <a:endParaRPr/>
          </a:p>
          <a:p>
            <a:pPr marL="0" marR="0" lvl="0" indent="0" algn="l" rtl="0">
              <a:lnSpc>
                <a:spcPct val="115000"/>
              </a:lnSpc>
              <a:spcBef>
                <a:spcPts val="1200"/>
              </a:spcBef>
              <a:spcAft>
                <a:spcPts val="0"/>
              </a:spcAft>
              <a:buNone/>
            </a:pPr>
            <a:r>
              <a:rPr lang="en"/>
              <a:t>Keep the message simple so your audience doesn’t have to guess what you’re telling/asking</a:t>
            </a:r>
            <a:endParaRPr/>
          </a:p>
          <a:p>
            <a:pPr marL="0" marR="0" lvl="0" indent="0" algn="l" rtl="0">
              <a:lnSpc>
                <a:spcPct val="115000"/>
              </a:lnSpc>
              <a:spcBef>
                <a:spcPts val="1200"/>
              </a:spcBef>
              <a:spcAft>
                <a:spcPts val="1200"/>
              </a:spcAft>
              <a:buNone/>
            </a:pPr>
            <a:r>
              <a:rPr lang="en"/>
              <a:t>Visually clean helps </a:t>
            </a:r>
            <a:endParaRPr/>
          </a:p>
        </p:txBody>
      </p:sp>
    </p:spTree>
  </p:cSld>
  <p:clrMapOvr>
    <a:masterClrMapping/>
  </p:clrMapOvr>
</p:sld>
</file>

<file path=ppt/theme/theme1.xml><?xml version="1.0" encoding="utf-8"?>
<a:theme xmlns:a="http://schemas.openxmlformats.org/drawingml/2006/main"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1776</Words>
  <Application>Microsoft Office PowerPoint</Application>
  <PresentationFormat>On-screen Show (16:9)</PresentationFormat>
  <Paragraphs>113</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Alfa Slab One</vt:lpstr>
      <vt:lpstr>Arial</vt:lpstr>
      <vt:lpstr>Proxima Nova</vt:lpstr>
      <vt:lpstr>Roboto</vt:lpstr>
      <vt:lpstr>Gameday</vt:lpstr>
      <vt:lpstr>Telling your story</vt:lpstr>
      <vt:lpstr>How do you tell your story?</vt:lpstr>
      <vt:lpstr>Define your story</vt:lpstr>
      <vt:lpstr>Who is your audience?</vt:lpstr>
      <vt:lpstr>“People don’t buy what you do, they buy why you do it.”</vt:lpstr>
      <vt:lpstr>Share with your neighbour</vt:lpstr>
      <vt:lpstr>Use data and evidence</vt:lpstr>
      <vt:lpstr>Be honest and transparent</vt:lpstr>
      <vt:lpstr>Keep it simple and concise</vt:lpstr>
      <vt:lpstr>Alignment with your audience</vt:lpstr>
      <vt:lpstr>Other things to consider</vt:lpstr>
      <vt:lpstr>Some great resources to help tell your story</vt:lpstr>
      <vt:lpstr>Any pātai?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Telling your story</dc:title>
  <cp:lastModifiedBy>Danielle Lorberbaum</cp:lastModifiedBy>
  <cp:revision>1</cp:revision>
  <dcterms:modified xsi:type="dcterms:W3CDTF">2023-11-01T03:34:45Z</dcterms:modified>
</cp:coreProperties>
</file>